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240" r:id="rId2"/>
    <p:sldId id="2246" r:id="rId3"/>
    <p:sldId id="2210" r:id="rId4"/>
    <p:sldId id="2212" r:id="rId5"/>
    <p:sldId id="2213" r:id="rId6"/>
    <p:sldId id="2224" r:id="rId7"/>
    <p:sldId id="2226" r:id="rId8"/>
    <p:sldId id="2228" r:id="rId9"/>
    <p:sldId id="2225" r:id="rId10"/>
    <p:sldId id="2239" r:id="rId11"/>
    <p:sldId id="2232" r:id="rId12"/>
    <p:sldId id="2238" r:id="rId13"/>
    <p:sldId id="2234" r:id="rId14"/>
    <p:sldId id="294" r:id="rId15"/>
    <p:sldId id="2236" r:id="rId16"/>
    <p:sldId id="224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gnius Soraka" initials="U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F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6" autoAdjust="0"/>
    <p:restoredTop sz="94660"/>
  </p:normalViewPr>
  <p:slideViewPr>
    <p:cSldViewPr snapToGrid="0">
      <p:cViewPr varScale="1">
        <p:scale>
          <a:sx n="69" d="100"/>
          <a:sy n="69" d="100"/>
        </p:scale>
        <p:origin x="6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8T18:55:43.258" idx="11">
    <p:pos x="4262" y="4941"/>
    <p:text>Naujadaras, bet nežinau kaip kitaip išversti</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74D16-CDC0-4B4A-9604-63DE658BC3E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3C3D125D-4923-43CE-8B2A-B205D457563F}">
      <dgm:prSet phldrT="[Text]" custT="1"/>
      <dgm:spPr>
        <a:solidFill>
          <a:srgbClr val="F9F8FE">
            <a:alpha val="90000"/>
          </a:srgbClr>
        </a:solidFill>
        <a:ln>
          <a:solidFill>
            <a:srgbClr val="580D78"/>
          </a:solidFill>
        </a:ln>
      </dgm:spPr>
      <dgm:t>
        <a:bodyPr/>
        <a:lstStyle/>
        <a:p>
          <a:pPr marL="0" indent="266700" algn="l"/>
          <a:r>
            <a:rPr lang="lt-LT" sz="1200" noProof="0" dirty="0" smtClean="0">
              <a:solidFill>
                <a:schemeClr val="tx1"/>
              </a:solidFill>
              <a:latin typeface="Helvetica Neue"/>
            </a:rPr>
            <a:t>Įkelkite savo tekstą čia</a:t>
          </a:r>
          <a:endParaRPr lang="en-US" sz="1200" noProof="0" dirty="0">
            <a:solidFill>
              <a:schemeClr val="tx1"/>
            </a:solidFill>
            <a:latin typeface="Helvetica Neue"/>
          </a:endParaRPr>
        </a:p>
      </dgm:t>
    </dgm:pt>
    <dgm:pt modelId="{14C28E45-8125-4910-88E0-077B0AA88728}" type="sibTrans" cxnId="{A887837B-4BF8-40A5-8636-B7D5EDC2EE28}">
      <dgm:prSet/>
      <dgm:spPr/>
      <dgm:t>
        <a:bodyPr/>
        <a:lstStyle/>
        <a:p>
          <a:endParaRPr lang="en-US" sz="1200">
            <a:solidFill>
              <a:srgbClr val="FF0000"/>
            </a:solidFill>
          </a:endParaRPr>
        </a:p>
      </dgm:t>
    </dgm:pt>
    <dgm:pt modelId="{85BFE480-D444-44E9-9308-635A6BCE18EB}" type="parTrans" cxnId="{A887837B-4BF8-40A5-8636-B7D5EDC2EE28}">
      <dgm:prSet/>
      <dgm:spPr/>
      <dgm:t>
        <a:bodyPr/>
        <a:lstStyle/>
        <a:p>
          <a:endParaRPr lang="en-US" sz="1200">
            <a:solidFill>
              <a:srgbClr val="FF0000"/>
            </a:solidFill>
          </a:endParaRPr>
        </a:p>
      </dgm:t>
    </dgm:pt>
    <dgm:pt modelId="{DADB6E13-AC17-4C3E-B336-CF06710B1254}">
      <dgm:prSet phldrT="[Text]" custT="1"/>
      <dgm:spPr>
        <a:solidFill>
          <a:srgbClr val="F9F8FE">
            <a:alpha val="90000"/>
          </a:srgbClr>
        </a:solidFill>
        <a:ln>
          <a:solidFill>
            <a:srgbClr val="580D78"/>
          </a:solidFill>
        </a:ln>
      </dgm:spPr>
      <dgm:t>
        <a:bodyPr/>
        <a:lstStyle/>
        <a:p>
          <a:pPr marL="0" indent="266700" algn="l"/>
          <a:r>
            <a:rPr lang="lt-LT" sz="1200" noProof="0" dirty="0" smtClean="0">
              <a:solidFill>
                <a:schemeClr val="tx1"/>
              </a:solidFill>
              <a:latin typeface="Helvetica Neue"/>
            </a:rPr>
            <a:t>Įkelkite savo tekstą čia</a:t>
          </a:r>
          <a:endParaRPr lang="en-US" sz="1200" noProof="0" dirty="0">
            <a:solidFill>
              <a:srgbClr val="FF0000"/>
            </a:solidFill>
            <a:latin typeface="Helvetica Neue"/>
          </a:endParaRPr>
        </a:p>
      </dgm:t>
    </dgm:pt>
    <dgm:pt modelId="{E4D5C594-ABC4-4994-8447-82993AEA85E1}" type="parTrans" cxnId="{AD5D6311-EDE3-4C7A-8D6B-78412B06416B}">
      <dgm:prSet/>
      <dgm:spPr/>
      <dgm:t>
        <a:bodyPr/>
        <a:lstStyle/>
        <a:p>
          <a:endParaRPr lang="en-US" sz="1200">
            <a:solidFill>
              <a:srgbClr val="FF0000"/>
            </a:solidFill>
          </a:endParaRPr>
        </a:p>
      </dgm:t>
    </dgm:pt>
    <dgm:pt modelId="{718C9748-C264-4D4A-90C2-20A51F965CEB}" type="sibTrans" cxnId="{AD5D6311-EDE3-4C7A-8D6B-78412B06416B}">
      <dgm:prSet/>
      <dgm:spPr/>
      <dgm:t>
        <a:bodyPr/>
        <a:lstStyle/>
        <a:p>
          <a:endParaRPr lang="en-US" sz="1200">
            <a:solidFill>
              <a:srgbClr val="FF0000"/>
            </a:solidFill>
          </a:endParaRPr>
        </a:p>
      </dgm:t>
    </dgm:pt>
    <dgm:pt modelId="{5799E3B3-998C-453A-831F-42F49EA8CF8C}">
      <dgm:prSet phldrT="[Text]" custT="1"/>
      <dgm:spPr>
        <a:solidFill>
          <a:srgbClr val="F9F8FE">
            <a:alpha val="90000"/>
          </a:srgbClr>
        </a:solidFill>
        <a:ln>
          <a:solidFill>
            <a:srgbClr val="580D78"/>
          </a:solidFill>
        </a:ln>
      </dgm:spPr>
      <dgm:t>
        <a:bodyPr/>
        <a:lstStyle/>
        <a:p>
          <a:pPr marL="0" indent="266700" algn="l"/>
          <a:r>
            <a:rPr lang="lt-LT" sz="1200" noProof="0" dirty="0" smtClean="0">
              <a:solidFill>
                <a:schemeClr val="tx1"/>
              </a:solidFill>
              <a:latin typeface="Helvetica Neue"/>
            </a:rPr>
            <a:t>Įkelkite savo tekstą čia</a:t>
          </a:r>
          <a:endParaRPr lang="en-US" sz="1200" noProof="0" dirty="0">
            <a:solidFill>
              <a:srgbClr val="FF0000"/>
            </a:solidFill>
            <a:latin typeface="Helvetica Neue"/>
          </a:endParaRPr>
        </a:p>
      </dgm:t>
    </dgm:pt>
    <dgm:pt modelId="{CD816BC6-8F3F-439B-93CA-9DB97DAA4CB7}" type="parTrans" cxnId="{FF87E401-E667-4C7C-AD9F-959939F58B53}">
      <dgm:prSet/>
      <dgm:spPr/>
      <dgm:t>
        <a:bodyPr/>
        <a:lstStyle/>
        <a:p>
          <a:endParaRPr lang="en-US" sz="1200">
            <a:solidFill>
              <a:srgbClr val="FF0000"/>
            </a:solidFill>
          </a:endParaRPr>
        </a:p>
      </dgm:t>
    </dgm:pt>
    <dgm:pt modelId="{09D74DCF-4B3D-4EFF-AD59-77A1D97E0FD3}" type="sibTrans" cxnId="{FF87E401-E667-4C7C-AD9F-959939F58B53}">
      <dgm:prSet/>
      <dgm:spPr/>
      <dgm:t>
        <a:bodyPr/>
        <a:lstStyle/>
        <a:p>
          <a:endParaRPr lang="en-US" sz="1200">
            <a:solidFill>
              <a:srgbClr val="FF0000"/>
            </a:solidFill>
          </a:endParaRPr>
        </a:p>
      </dgm:t>
    </dgm:pt>
    <dgm:pt modelId="{EA1A4792-C62C-40AA-B2FE-601F8A43C9C8}">
      <dgm:prSet phldrT="[Text]" custT="1"/>
      <dgm:spPr>
        <a:solidFill>
          <a:srgbClr val="F9F8FE">
            <a:alpha val="90000"/>
          </a:srgbClr>
        </a:solidFill>
        <a:ln>
          <a:solidFill>
            <a:srgbClr val="580D78"/>
          </a:solidFill>
        </a:ln>
      </dgm:spPr>
      <dgm:t>
        <a:bodyPr/>
        <a:lstStyle/>
        <a:p>
          <a:pPr marL="266700" indent="0" algn="l"/>
          <a:r>
            <a:rPr lang="lt-LT" sz="1200" noProof="0" dirty="0" smtClean="0">
              <a:solidFill>
                <a:schemeClr val="tx1"/>
              </a:solidFill>
              <a:latin typeface="Helvetica Neue"/>
            </a:rPr>
            <a:t>Įkelkite savo tekstą čia</a:t>
          </a:r>
          <a:endParaRPr lang="en-US" sz="1200" noProof="0" dirty="0">
            <a:solidFill>
              <a:srgbClr val="FF0000"/>
            </a:solidFill>
            <a:latin typeface="Helvetica Neue"/>
          </a:endParaRPr>
        </a:p>
      </dgm:t>
    </dgm:pt>
    <dgm:pt modelId="{1E820F85-8046-4114-BF03-37844D289512}" type="parTrans" cxnId="{8F15F64F-38F9-4F5A-9750-2F82A3111C65}">
      <dgm:prSet/>
      <dgm:spPr/>
      <dgm:t>
        <a:bodyPr/>
        <a:lstStyle/>
        <a:p>
          <a:endParaRPr lang="en-US" sz="1200">
            <a:solidFill>
              <a:srgbClr val="FF0000"/>
            </a:solidFill>
          </a:endParaRPr>
        </a:p>
      </dgm:t>
    </dgm:pt>
    <dgm:pt modelId="{14BE2D60-D921-4228-8A5E-9C00747AC6EA}" type="sibTrans" cxnId="{8F15F64F-38F9-4F5A-9750-2F82A3111C65}">
      <dgm:prSet/>
      <dgm:spPr/>
      <dgm:t>
        <a:bodyPr/>
        <a:lstStyle/>
        <a:p>
          <a:endParaRPr lang="en-US" sz="1200">
            <a:solidFill>
              <a:srgbClr val="FF0000"/>
            </a:solidFill>
          </a:endParaRPr>
        </a:p>
      </dgm:t>
    </dgm:pt>
    <dgm:pt modelId="{A599EFD8-B407-4503-B8DA-6052570BE5F2}">
      <dgm:prSet phldrT="[Text]" custT="1"/>
      <dgm:spPr>
        <a:solidFill>
          <a:srgbClr val="F9F8FE">
            <a:alpha val="90000"/>
          </a:srgbClr>
        </a:solidFill>
        <a:ln>
          <a:solidFill>
            <a:srgbClr val="580D78"/>
          </a:solidFill>
        </a:ln>
      </dgm:spPr>
      <dgm:t>
        <a:bodyPr/>
        <a:lstStyle/>
        <a:p>
          <a:pPr marL="0" indent="266700" algn="l"/>
          <a:r>
            <a:rPr lang="lt-LT" sz="1200" noProof="0" dirty="0" smtClean="0">
              <a:solidFill>
                <a:schemeClr val="tx1"/>
              </a:solidFill>
              <a:latin typeface="Helvetica Neue"/>
            </a:rPr>
            <a:t>Įkelkite savo tekstą čia</a:t>
          </a:r>
          <a:endParaRPr lang="en-US" sz="1200" noProof="0" dirty="0">
            <a:solidFill>
              <a:srgbClr val="FF0000"/>
            </a:solidFill>
            <a:latin typeface="Helvetica Neue"/>
          </a:endParaRPr>
        </a:p>
      </dgm:t>
    </dgm:pt>
    <dgm:pt modelId="{915E635E-9CDA-46B1-863F-DFC781032EAA}" type="sibTrans" cxnId="{E6CA804A-99F8-4A55-9481-B10EE2F23093}">
      <dgm:prSet/>
      <dgm:spPr/>
      <dgm:t>
        <a:bodyPr/>
        <a:lstStyle/>
        <a:p>
          <a:endParaRPr lang="en-US" sz="1200">
            <a:solidFill>
              <a:srgbClr val="FF0000"/>
            </a:solidFill>
          </a:endParaRPr>
        </a:p>
      </dgm:t>
    </dgm:pt>
    <dgm:pt modelId="{F3FAF1BC-F054-4E62-A6A5-011ED283321F}" type="parTrans" cxnId="{E6CA804A-99F8-4A55-9481-B10EE2F23093}">
      <dgm:prSet/>
      <dgm:spPr/>
      <dgm:t>
        <a:bodyPr/>
        <a:lstStyle/>
        <a:p>
          <a:endParaRPr lang="en-US" sz="1200">
            <a:solidFill>
              <a:srgbClr val="FF0000"/>
            </a:solidFill>
          </a:endParaRPr>
        </a:p>
      </dgm:t>
    </dgm:pt>
    <dgm:pt modelId="{E75CA084-5ABB-4C90-A067-E1E050E18B69}" type="pres">
      <dgm:prSet presAssocID="{11474D16-CDC0-4B4A-9604-63DE658BC3EF}" presName="compositeShape" presStyleCnt="0">
        <dgm:presLayoutVars>
          <dgm:dir/>
          <dgm:resizeHandles/>
        </dgm:presLayoutVars>
      </dgm:prSet>
      <dgm:spPr/>
      <dgm:t>
        <a:bodyPr/>
        <a:lstStyle/>
        <a:p>
          <a:endParaRPr lang="en-US"/>
        </a:p>
      </dgm:t>
    </dgm:pt>
    <dgm:pt modelId="{D47AE452-151D-4549-A87C-EFD4210A3B61}" type="pres">
      <dgm:prSet presAssocID="{11474D16-CDC0-4B4A-9604-63DE658BC3EF}" presName="pyramid" presStyleLbl="node1" presStyleIdx="0" presStyleCnt="1" custAng="10800000" custScaleX="135311" custLinFactNeighborX="-19375"/>
      <dgm:spPr>
        <a:solidFill>
          <a:schemeClr val="accent1">
            <a:lumMod val="60000"/>
            <a:lumOff val="40000"/>
          </a:schemeClr>
        </a:solidFill>
      </dgm:spPr>
    </dgm:pt>
    <dgm:pt modelId="{FB3B18AF-3E6F-41BE-A41C-C9704B211D61}" type="pres">
      <dgm:prSet presAssocID="{11474D16-CDC0-4B4A-9604-63DE658BC3EF}" presName="theList" presStyleCnt="0"/>
      <dgm:spPr/>
    </dgm:pt>
    <dgm:pt modelId="{3596249A-CF9B-4749-B3B5-6E49F89E68D6}" type="pres">
      <dgm:prSet presAssocID="{3C3D125D-4923-43CE-8B2A-B205D457563F}" presName="aNode" presStyleLbl="fgAcc1" presStyleIdx="0" presStyleCnt="5" custScaleX="220914" custLinFactY="-47829" custLinFactNeighborX="32211" custLinFactNeighborY="-100000">
        <dgm:presLayoutVars>
          <dgm:bulletEnabled val="1"/>
        </dgm:presLayoutVars>
      </dgm:prSet>
      <dgm:spPr/>
      <dgm:t>
        <a:bodyPr/>
        <a:lstStyle/>
        <a:p>
          <a:endParaRPr lang="en-US"/>
        </a:p>
      </dgm:t>
    </dgm:pt>
    <dgm:pt modelId="{58B31AD8-5FEA-4193-BA57-1B23E4FF4B1A}" type="pres">
      <dgm:prSet presAssocID="{3C3D125D-4923-43CE-8B2A-B205D457563F}" presName="aSpace" presStyleCnt="0"/>
      <dgm:spPr/>
    </dgm:pt>
    <dgm:pt modelId="{F605C027-6AD3-49AB-BA4B-FEEB0421A32C}" type="pres">
      <dgm:prSet presAssocID="{A599EFD8-B407-4503-B8DA-6052570BE5F2}" presName="aNode" presStyleLbl="fgAcc1" presStyleIdx="1" presStyleCnt="5" custScaleX="220914" custLinFactY="-47829" custLinFactNeighborX="32211" custLinFactNeighborY="-100000">
        <dgm:presLayoutVars>
          <dgm:bulletEnabled val="1"/>
        </dgm:presLayoutVars>
      </dgm:prSet>
      <dgm:spPr/>
      <dgm:t>
        <a:bodyPr/>
        <a:lstStyle/>
        <a:p>
          <a:endParaRPr lang="en-US"/>
        </a:p>
      </dgm:t>
    </dgm:pt>
    <dgm:pt modelId="{E6B31FFC-CE4D-40E9-A073-33E48EE3581E}" type="pres">
      <dgm:prSet presAssocID="{A599EFD8-B407-4503-B8DA-6052570BE5F2}" presName="aSpace" presStyleCnt="0"/>
      <dgm:spPr/>
    </dgm:pt>
    <dgm:pt modelId="{1CE645CE-072F-4BE6-A4B4-F610C3A2A272}" type="pres">
      <dgm:prSet presAssocID="{DADB6E13-AC17-4C3E-B336-CF06710B1254}" presName="aNode" presStyleLbl="fgAcc1" presStyleIdx="2" presStyleCnt="5" custScaleX="220914" custLinFactY="-47829" custLinFactNeighborX="32211" custLinFactNeighborY="-100000">
        <dgm:presLayoutVars>
          <dgm:bulletEnabled val="1"/>
        </dgm:presLayoutVars>
      </dgm:prSet>
      <dgm:spPr/>
      <dgm:t>
        <a:bodyPr/>
        <a:lstStyle/>
        <a:p>
          <a:endParaRPr lang="en-US"/>
        </a:p>
      </dgm:t>
    </dgm:pt>
    <dgm:pt modelId="{80A863A3-93F2-4E49-BEF8-46583C1788E6}" type="pres">
      <dgm:prSet presAssocID="{DADB6E13-AC17-4C3E-B336-CF06710B1254}" presName="aSpace" presStyleCnt="0"/>
      <dgm:spPr/>
    </dgm:pt>
    <dgm:pt modelId="{2B9CD0B0-9323-4883-A42E-D98B83061558}" type="pres">
      <dgm:prSet presAssocID="{5799E3B3-998C-453A-831F-42F49EA8CF8C}" presName="aNode" presStyleLbl="fgAcc1" presStyleIdx="3" presStyleCnt="5" custScaleX="220914" custLinFactY="-43885" custLinFactNeighborX="29087" custLinFactNeighborY="-100000">
        <dgm:presLayoutVars>
          <dgm:bulletEnabled val="1"/>
        </dgm:presLayoutVars>
      </dgm:prSet>
      <dgm:spPr/>
      <dgm:t>
        <a:bodyPr/>
        <a:lstStyle/>
        <a:p>
          <a:endParaRPr lang="en-US"/>
        </a:p>
      </dgm:t>
    </dgm:pt>
    <dgm:pt modelId="{34FB1F20-0CEF-4166-812F-0693041F3DFF}" type="pres">
      <dgm:prSet presAssocID="{5799E3B3-998C-453A-831F-42F49EA8CF8C}" presName="aSpace" presStyleCnt="0"/>
      <dgm:spPr/>
    </dgm:pt>
    <dgm:pt modelId="{02B8F9E5-7D1B-45FB-A1F9-8C1504B8FC97}" type="pres">
      <dgm:prSet presAssocID="{EA1A4792-C62C-40AA-B2FE-601F8A43C9C8}" presName="aNode" presStyleLbl="fgAcc1" presStyleIdx="4" presStyleCnt="5" custScaleX="220914" custScaleY="164210" custLinFactY="-44534" custLinFactNeighborX="32211" custLinFactNeighborY="-100000">
        <dgm:presLayoutVars>
          <dgm:bulletEnabled val="1"/>
        </dgm:presLayoutVars>
      </dgm:prSet>
      <dgm:spPr/>
      <dgm:t>
        <a:bodyPr/>
        <a:lstStyle/>
        <a:p>
          <a:endParaRPr lang="en-US"/>
        </a:p>
      </dgm:t>
    </dgm:pt>
    <dgm:pt modelId="{9400007B-22A0-41AC-86EF-BDE00CE75688}" type="pres">
      <dgm:prSet presAssocID="{EA1A4792-C62C-40AA-B2FE-601F8A43C9C8}" presName="aSpace" presStyleCnt="0"/>
      <dgm:spPr/>
    </dgm:pt>
  </dgm:ptLst>
  <dgm:cxnLst>
    <dgm:cxn modelId="{A887837B-4BF8-40A5-8636-B7D5EDC2EE28}" srcId="{11474D16-CDC0-4B4A-9604-63DE658BC3EF}" destId="{3C3D125D-4923-43CE-8B2A-B205D457563F}" srcOrd="0" destOrd="0" parTransId="{85BFE480-D444-44E9-9308-635A6BCE18EB}" sibTransId="{14C28E45-8125-4910-88E0-077B0AA88728}"/>
    <dgm:cxn modelId="{ED760873-83F1-43BF-A403-7959C29B9725}" type="presOf" srcId="{11474D16-CDC0-4B4A-9604-63DE658BC3EF}" destId="{E75CA084-5ABB-4C90-A067-E1E050E18B69}" srcOrd="0" destOrd="0" presId="urn:microsoft.com/office/officeart/2005/8/layout/pyramid2"/>
    <dgm:cxn modelId="{F2A806A8-4DD1-430E-AD99-B1D9FCFF8900}" type="presOf" srcId="{5799E3B3-998C-453A-831F-42F49EA8CF8C}" destId="{2B9CD0B0-9323-4883-A42E-D98B83061558}" srcOrd="0" destOrd="0" presId="urn:microsoft.com/office/officeart/2005/8/layout/pyramid2"/>
    <dgm:cxn modelId="{AD5D6311-EDE3-4C7A-8D6B-78412B06416B}" srcId="{11474D16-CDC0-4B4A-9604-63DE658BC3EF}" destId="{DADB6E13-AC17-4C3E-B336-CF06710B1254}" srcOrd="2" destOrd="0" parTransId="{E4D5C594-ABC4-4994-8447-82993AEA85E1}" sibTransId="{718C9748-C264-4D4A-90C2-20A51F965CEB}"/>
    <dgm:cxn modelId="{89BCB751-145F-4A56-8C53-8793A04DF469}" type="presOf" srcId="{A599EFD8-B407-4503-B8DA-6052570BE5F2}" destId="{F605C027-6AD3-49AB-BA4B-FEEB0421A32C}" srcOrd="0" destOrd="0" presId="urn:microsoft.com/office/officeart/2005/8/layout/pyramid2"/>
    <dgm:cxn modelId="{F571BCB7-C448-4326-BC6F-871CBA86A3D7}" type="presOf" srcId="{DADB6E13-AC17-4C3E-B336-CF06710B1254}" destId="{1CE645CE-072F-4BE6-A4B4-F610C3A2A272}" srcOrd="0" destOrd="0" presId="urn:microsoft.com/office/officeart/2005/8/layout/pyramid2"/>
    <dgm:cxn modelId="{FF87E401-E667-4C7C-AD9F-959939F58B53}" srcId="{11474D16-CDC0-4B4A-9604-63DE658BC3EF}" destId="{5799E3B3-998C-453A-831F-42F49EA8CF8C}" srcOrd="3" destOrd="0" parTransId="{CD816BC6-8F3F-439B-93CA-9DB97DAA4CB7}" sibTransId="{09D74DCF-4B3D-4EFF-AD59-77A1D97E0FD3}"/>
    <dgm:cxn modelId="{8F15F64F-38F9-4F5A-9750-2F82A3111C65}" srcId="{11474D16-CDC0-4B4A-9604-63DE658BC3EF}" destId="{EA1A4792-C62C-40AA-B2FE-601F8A43C9C8}" srcOrd="4" destOrd="0" parTransId="{1E820F85-8046-4114-BF03-37844D289512}" sibTransId="{14BE2D60-D921-4228-8A5E-9C00747AC6EA}"/>
    <dgm:cxn modelId="{1FD59169-BCA0-4B38-BF35-5974BA453C80}" type="presOf" srcId="{EA1A4792-C62C-40AA-B2FE-601F8A43C9C8}" destId="{02B8F9E5-7D1B-45FB-A1F9-8C1504B8FC97}" srcOrd="0" destOrd="0" presId="urn:microsoft.com/office/officeart/2005/8/layout/pyramid2"/>
    <dgm:cxn modelId="{E6CA804A-99F8-4A55-9481-B10EE2F23093}" srcId="{11474D16-CDC0-4B4A-9604-63DE658BC3EF}" destId="{A599EFD8-B407-4503-B8DA-6052570BE5F2}" srcOrd="1" destOrd="0" parTransId="{F3FAF1BC-F054-4E62-A6A5-011ED283321F}" sibTransId="{915E635E-9CDA-46B1-863F-DFC781032EAA}"/>
    <dgm:cxn modelId="{BF7F1167-F21C-41F5-9DD4-B1DD7E6A4BCE}" type="presOf" srcId="{3C3D125D-4923-43CE-8B2A-B205D457563F}" destId="{3596249A-CF9B-4749-B3B5-6E49F89E68D6}" srcOrd="0" destOrd="0" presId="urn:microsoft.com/office/officeart/2005/8/layout/pyramid2"/>
    <dgm:cxn modelId="{97F01F42-359C-45A8-8D39-EE24B80CD7A9}" type="presParOf" srcId="{E75CA084-5ABB-4C90-A067-E1E050E18B69}" destId="{D47AE452-151D-4549-A87C-EFD4210A3B61}" srcOrd="0" destOrd="0" presId="urn:microsoft.com/office/officeart/2005/8/layout/pyramid2"/>
    <dgm:cxn modelId="{D99FF66C-21B1-423B-9A17-25A682206E7B}" type="presParOf" srcId="{E75CA084-5ABB-4C90-A067-E1E050E18B69}" destId="{FB3B18AF-3E6F-41BE-A41C-C9704B211D61}" srcOrd="1" destOrd="0" presId="urn:microsoft.com/office/officeart/2005/8/layout/pyramid2"/>
    <dgm:cxn modelId="{AA47F2E4-9ECA-4DC4-9ABC-9C0494EF6A89}" type="presParOf" srcId="{FB3B18AF-3E6F-41BE-A41C-C9704B211D61}" destId="{3596249A-CF9B-4749-B3B5-6E49F89E68D6}" srcOrd="0" destOrd="0" presId="urn:microsoft.com/office/officeart/2005/8/layout/pyramid2"/>
    <dgm:cxn modelId="{A7F26B03-BD9F-44DD-8571-E6F964B39702}" type="presParOf" srcId="{FB3B18AF-3E6F-41BE-A41C-C9704B211D61}" destId="{58B31AD8-5FEA-4193-BA57-1B23E4FF4B1A}" srcOrd="1" destOrd="0" presId="urn:microsoft.com/office/officeart/2005/8/layout/pyramid2"/>
    <dgm:cxn modelId="{D0E48E20-0B81-4C06-A9B9-C33E8C805A39}" type="presParOf" srcId="{FB3B18AF-3E6F-41BE-A41C-C9704B211D61}" destId="{F605C027-6AD3-49AB-BA4B-FEEB0421A32C}" srcOrd="2" destOrd="0" presId="urn:microsoft.com/office/officeart/2005/8/layout/pyramid2"/>
    <dgm:cxn modelId="{082C18BA-65F1-4779-9735-BC81651643E0}" type="presParOf" srcId="{FB3B18AF-3E6F-41BE-A41C-C9704B211D61}" destId="{E6B31FFC-CE4D-40E9-A073-33E48EE3581E}" srcOrd="3" destOrd="0" presId="urn:microsoft.com/office/officeart/2005/8/layout/pyramid2"/>
    <dgm:cxn modelId="{9C01EB77-4D9D-4FA5-A53F-B2E791601518}" type="presParOf" srcId="{FB3B18AF-3E6F-41BE-A41C-C9704B211D61}" destId="{1CE645CE-072F-4BE6-A4B4-F610C3A2A272}" srcOrd="4" destOrd="0" presId="urn:microsoft.com/office/officeart/2005/8/layout/pyramid2"/>
    <dgm:cxn modelId="{47EE82F3-728F-40A0-AC1B-25C38EC818F0}" type="presParOf" srcId="{FB3B18AF-3E6F-41BE-A41C-C9704B211D61}" destId="{80A863A3-93F2-4E49-BEF8-46583C1788E6}" srcOrd="5" destOrd="0" presId="urn:microsoft.com/office/officeart/2005/8/layout/pyramid2"/>
    <dgm:cxn modelId="{BFC2A084-C22C-47F9-82EC-AF7C7F036CFA}" type="presParOf" srcId="{FB3B18AF-3E6F-41BE-A41C-C9704B211D61}" destId="{2B9CD0B0-9323-4883-A42E-D98B83061558}" srcOrd="6" destOrd="0" presId="urn:microsoft.com/office/officeart/2005/8/layout/pyramid2"/>
    <dgm:cxn modelId="{4A80D3C5-FFD8-4C62-AEB0-55415A677185}" type="presParOf" srcId="{FB3B18AF-3E6F-41BE-A41C-C9704B211D61}" destId="{34FB1F20-0CEF-4166-812F-0693041F3DFF}" srcOrd="7" destOrd="0" presId="urn:microsoft.com/office/officeart/2005/8/layout/pyramid2"/>
    <dgm:cxn modelId="{859E7B5B-6EBC-4A52-95F4-41D22B2DE3F0}" type="presParOf" srcId="{FB3B18AF-3E6F-41BE-A41C-C9704B211D61}" destId="{02B8F9E5-7D1B-45FB-A1F9-8C1504B8FC97}" srcOrd="8" destOrd="0" presId="urn:microsoft.com/office/officeart/2005/8/layout/pyramid2"/>
    <dgm:cxn modelId="{2462792E-1937-4E99-908C-B8C8F0CE5BBA}" type="presParOf" srcId="{FB3B18AF-3E6F-41BE-A41C-C9704B211D61}" destId="{9400007B-22A0-41AC-86EF-BDE00CE75688}"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474D16-CDC0-4B4A-9604-63DE658BC3EF}"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3C3D125D-4923-43CE-8B2A-B205D457563F}">
      <dgm:prSet phldrT="[Text]" custT="1"/>
      <dgm:spPr>
        <a:solidFill>
          <a:srgbClr val="F9F8FE">
            <a:alpha val="90000"/>
          </a:srgbClr>
        </a:solidFill>
        <a:ln>
          <a:solidFill>
            <a:srgbClr val="580D78"/>
          </a:solidFill>
        </a:ln>
      </dgm:spPr>
      <dgm:t>
        <a:bodyPr/>
        <a:lstStyle/>
        <a:p>
          <a:pPr marL="0" marR="0" lvl="0" indent="266700" algn="l" defTabSz="914400" eaLnBrk="1" fontAlgn="auto" latinLnBrk="0" hangingPunct="1">
            <a:lnSpc>
              <a:spcPct val="100000"/>
            </a:lnSpc>
            <a:spcBef>
              <a:spcPts val="0"/>
            </a:spcBef>
            <a:spcAft>
              <a:spcPts val="0"/>
            </a:spcAft>
            <a:buClrTx/>
            <a:buSzTx/>
            <a:buFontTx/>
            <a:buNone/>
            <a:tabLst/>
            <a:defRPr/>
          </a:pPr>
          <a:r>
            <a:rPr lang="lt-LT" sz="1400" noProof="0" dirty="0" smtClean="0">
              <a:solidFill>
                <a:schemeClr val="tx1"/>
              </a:solidFill>
              <a:latin typeface="+mn-lt"/>
            </a:rPr>
            <a:t>Visų šokolado tablečių prekyba Lietuvoje </a:t>
          </a:r>
          <a:r>
            <a:rPr lang="en-US" sz="1400" noProof="0" dirty="0" smtClean="0">
              <a:solidFill>
                <a:schemeClr val="tx1"/>
              </a:solidFill>
              <a:latin typeface="+mn-lt"/>
            </a:rPr>
            <a:t>(2020</a:t>
          </a:r>
          <a:r>
            <a:rPr lang="en-US" sz="1400" noProof="0" dirty="0">
              <a:solidFill>
                <a:schemeClr val="tx1"/>
              </a:solidFill>
              <a:latin typeface="+mn-lt"/>
            </a:rPr>
            <a:t>)- 4400 t. (</a:t>
          </a:r>
          <a:r>
            <a:rPr lang="en-US" sz="1400" noProof="0" dirty="0"/>
            <a:t>45.9 </a:t>
          </a:r>
          <a:r>
            <a:rPr lang="lt-LT" sz="1400" noProof="0" dirty="0" smtClean="0"/>
            <a:t>milijono</a:t>
          </a:r>
          <a:r>
            <a:rPr lang="en-US" sz="1400" noProof="0" dirty="0" smtClean="0"/>
            <a:t> </a:t>
          </a:r>
          <a:r>
            <a:rPr lang="en-US" sz="1400" noProof="0" dirty="0"/>
            <a:t>EUR)</a:t>
          </a:r>
        </a:p>
      </dgm:t>
    </dgm:pt>
    <dgm:pt modelId="{14C28E45-8125-4910-88E0-077B0AA88728}" type="sibTrans" cxnId="{A887837B-4BF8-40A5-8636-B7D5EDC2EE28}">
      <dgm:prSet/>
      <dgm:spPr/>
      <dgm:t>
        <a:bodyPr/>
        <a:lstStyle/>
        <a:p>
          <a:endParaRPr lang="en-US" sz="1200">
            <a:solidFill>
              <a:srgbClr val="FF0000"/>
            </a:solidFill>
          </a:endParaRPr>
        </a:p>
      </dgm:t>
    </dgm:pt>
    <dgm:pt modelId="{85BFE480-D444-44E9-9308-635A6BCE18EB}" type="parTrans" cxnId="{A887837B-4BF8-40A5-8636-B7D5EDC2EE28}">
      <dgm:prSet/>
      <dgm:spPr/>
      <dgm:t>
        <a:bodyPr/>
        <a:lstStyle/>
        <a:p>
          <a:endParaRPr lang="en-US" sz="1200">
            <a:solidFill>
              <a:srgbClr val="FF0000"/>
            </a:solidFill>
          </a:endParaRPr>
        </a:p>
      </dgm:t>
    </dgm:pt>
    <dgm:pt modelId="{DADB6E13-AC17-4C3E-B336-CF06710B1254}">
      <dgm:prSet phldrT="[Text]" custT="1"/>
      <dgm:spPr>
        <a:solidFill>
          <a:srgbClr val="F9F8FE">
            <a:alpha val="90000"/>
          </a:srgbClr>
        </a:solidFill>
        <a:ln>
          <a:solidFill>
            <a:srgbClr val="580D78"/>
          </a:solidFill>
        </a:ln>
      </dgm:spPr>
      <dgm:t>
        <a:bodyPr/>
        <a:lstStyle/>
        <a:p>
          <a:pPr marL="0" indent="266700" algn="l"/>
          <a:r>
            <a:rPr lang="lt-LT" sz="1400" noProof="0" dirty="0" smtClean="0">
              <a:solidFill>
                <a:schemeClr val="tx1"/>
              </a:solidFill>
              <a:latin typeface="+mn-lt"/>
            </a:rPr>
            <a:t>Su socialiniais tinklais mes pasiekiama apie </a:t>
          </a:r>
          <a:r>
            <a:rPr lang="en-US" sz="1400" baseline="0" noProof="0" dirty="0" smtClean="0">
              <a:solidFill>
                <a:schemeClr val="tx1"/>
              </a:solidFill>
              <a:latin typeface="+mn-lt"/>
            </a:rPr>
            <a:t>200</a:t>
          </a:r>
          <a:r>
            <a:rPr lang="lt-LT" sz="1400" baseline="0" noProof="0" dirty="0" smtClean="0">
              <a:solidFill>
                <a:schemeClr val="tx1"/>
              </a:solidFill>
              <a:latin typeface="+mn-lt"/>
            </a:rPr>
            <a:t> tūkst. žmonių</a:t>
          </a:r>
          <a:r>
            <a:rPr lang="en-US" sz="1400" baseline="0" noProof="0" dirty="0" smtClean="0">
              <a:solidFill>
                <a:schemeClr val="tx1"/>
              </a:solidFill>
              <a:latin typeface="+mn-lt"/>
            </a:rPr>
            <a:t> (</a:t>
          </a:r>
          <a:r>
            <a:rPr lang="lt-LT" sz="1400" baseline="0" noProof="0" dirty="0" smtClean="0">
              <a:solidFill>
                <a:schemeClr val="tx1"/>
              </a:solidFill>
              <a:latin typeface="+mn-lt"/>
            </a:rPr>
            <a:t>nuomonės formuotojų</a:t>
          </a:r>
          <a:r>
            <a:rPr lang="en-US" sz="1400" baseline="0" noProof="0" dirty="0" smtClean="0">
              <a:solidFill>
                <a:schemeClr val="tx1"/>
              </a:solidFill>
              <a:latin typeface="+mn-lt"/>
            </a:rPr>
            <a:t>)</a:t>
          </a:r>
          <a:r>
            <a:rPr lang="lt-LT" sz="1400" baseline="0" noProof="0" dirty="0" smtClean="0">
              <a:solidFill>
                <a:schemeClr val="tx1"/>
              </a:solidFill>
              <a:latin typeface="+mn-lt"/>
            </a:rPr>
            <a:t>, per platinimo kanalus </a:t>
          </a:r>
          <a:r>
            <a:rPr lang="en-US" sz="1400" baseline="0" noProof="0" dirty="0" smtClean="0">
              <a:solidFill>
                <a:schemeClr val="tx1"/>
              </a:solidFill>
              <a:latin typeface="+mn-lt"/>
            </a:rPr>
            <a:t>(</a:t>
          </a:r>
          <a:r>
            <a:rPr lang="lt-LT" sz="1400" baseline="0" noProof="0" dirty="0" smtClean="0">
              <a:solidFill>
                <a:schemeClr val="tx1"/>
              </a:solidFill>
              <a:latin typeface="+mn-lt"/>
            </a:rPr>
            <a:t>sporto klubus</a:t>
          </a:r>
          <a:r>
            <a:rPr lang="en-US" sz="1400" baseline="0" noProof="0" dirty="0" smtClean="0">
              <a:solidFill>
                <a:schemeClr val="tx1"/>
              </a:solidFill>
              <a:latin typeface="+mn-lt"/>
            </a:rPr>
            <a:t> </a:t>
          </a:r>
          <a:r>
            <a:rPr lang="lt-LT" sz="1400" baseline="0" noProof="0" dirty="0" smtClean="0">
              <a:solidFill>
                <a:schemeClr val="tx1"/>
              </a:solidFill>
              <a:latin typeface="+mn-lt"/>
            </a:rPr>
            <a:t>ir t.t.</a:t>
          </a:r>
          <a:r>
            <a:rPr lang="en-US" sz="1400" baseline="0" noProof="0" dirty="0" smtClean="0">
              <a:solidFill>
                <a:schemeClr val="tx1"/>
              </a:solidFill>
              <a:latin typeface="+mn-lt"/>
            </a:rPr>
            <a:t>) 50</a:t>
          </a:r>
          <a:r>
            <a:rPr lang="lt-LT" sz="1400" baseline="0" noProof="0" dirty="0" smtClean="0">
              <a:solidFill>
                <a:schemeClr val="tx1"/>
              </a:solidFill>
              <a:latin typeface="+mn-lt"/>
            </a:rPr>
            <a:t> tūkst. žmonių</a:t>
          </a:r>
          <a:endParaRPr lang="en-US" sz="1400" baseline="0" noProof="0" dirty="0">
            <a:solidFill>
              <a:schemeClr val="tx1"/>
            </a:solidFill>
            <a:latin typeface="+mn-lt"/>
          </a:endParaRPr>
        </a:p>
      </dgm:t>
    </dgm:pt>
    <dgm:pt modelId="{E4D5C594-ABC4-4994-8447-82993AEA85E1}" type="parTrans" cxnId="{AD5D6311-EDE3-4C7A-8D6B-78412B06416B}">
      <dgm:prSet/>
      <dgm:spPr/>
      <dgm:t>
        <a:bodyPr/>
        <a:lstStyle/>
        <a:p>
          <a:endParaRPr lang="en-US" sz="1200">
            <a:solidFill>
              <a:srgbClr val="FF0000"/>
            </a:solidFill>
          </a:endParaRPr>
        </a:p>
      </dgm:t>
    </dgm:pt>
    <dgm:pt modelId="{718C9748-C264-4D4A-90C2-20A51F965CEB}" type="sibTrans" cxnId="{AD5D6311-EDE3-4C7A-8D6B-78412B06416B}">
      <dgm:prSet/>
      <dgm:spPr/>
      <dgm:t>
        <a:bodyPr/>
        <a:lstStyle/>
        <a:p>
          <a:endParaRPr lang="en-US" sz="1200">
            <a:solidFill>
              <a:srgbClr val="FF0000"/>
            </a:solidFill>
          </a:endParaRPr>
        </a:p>
      </dgm:t>
    </dgm:pt>
    <dgm:pt modelId="{5799E3B3-998C-453A-831F-42F49EA8CF8C}">
      <dgm:prSet phldrT="[Text]" custT="1"/>
      <dgm:spPr>
        <a:solidFill>
          <a:srgbClr val="F9F8FE">
            <a:alpha val="90000"/>
          </a:srgbClr>
        </a:solidFill>
        <a:ln>
          <a:solidFill>
            <a:srgbClr val="580D78"/>
          </a:solidFill>
        </a:ln>
      </dgm:spPr>
      <dgm:t>
        <a:bodyPr/>
        <a:lstStyle/>
        <a:p>
          <a:pPr marL="0" indent="266700" algn="l"/>
          <a:r>
            <a:rPr lang="lt-LT" sz="1400" noProof="0" dirty="0" smtClean="0">
              <a:solidFill>
                <a:schemeClr val="tx1"/>
              </a:solidFill>
              <a:latin typeface="+mn-lt"/>
            </a:rPr>
            <a:t>Nuo pasiekiamų žmonių</a:t>
          </a:r>
          <a:r>
            <a:rPr lang="en-US" sz="1400" noProof="0" dirty="0" smtClean="0">
              <a:solidFill>
                <a:schemeClr val="tx1"/>
              </a:solidFill>
              <a:latin typeface="+mn-lt"/>
            </a:rPr>
            <a:t>, </a:t>
          </a:r>
          <a:r>
            <a:rPr lang="lt-LT" sz="1400" noProof="0" dirty="0" smtClean="0">
              <a:solidFill>
                <a:schemeClr val="tx1"/>
              </a:solidFill>
              <a:latin typeface="+mn-lt"/>
            </a:rPr>
            <a:t>manome, kad </a:t>
          </a:r>
          <a:r>
            <a:rPr lang="en-US" sz="1400" noProof="0" dirty="0" smtClean="0">
              <a:solidFill>
                <a:schemeClr val="tx1"/>
              </a:solidFill>
              <a:latin typeface="+mn-lt"/>
            </a:rPr>
            <a:t>10</a:t>
          </a:r>
          <a:r>
            <a:rPr lang="en-US" sz="1400" noProof="0" dirty="0">
              <a:solidFill>
                <a:schemeClr val="tx1"/>
              </a:solidFill>
              <a:latin typeface="+mn-lt"/>
            </a:rPr>
            <a:t>% </a:t>
          </a:r>
          <a:r>
            <a:rPr lang="lt-LT" sz="1400" noProof="0" dirty="0" smtClean="0">
              <a:solidFill>
                <a:schemeClr val="tx1"/>
              </a:solidFill>
              <a:latin typeface="+mn-lt"/>
            </a:rPr>
            <a:t>pirks mūsų produktus - </a:t>
          </a:r>
          <a:r>
            <a:rPr lang="en-US" sz="1400" noProof="0" dirty="0" smtClean="0">
              <a:solidFill>
                <a:schemeClr val="tx1"/>
              </a:solidFill>
              <a:latin typeface="+mn-lt"/>
            </a:rPr>
            <a:t>25000</a:t>
          </a:r>
          <a:endParaRPr lang="en-US" sz="1400" noProof="0" dirty="0">
            <a:solidFill>
              <a:schemeClr val="tx1"/>
            </a:solidFill>
            <a:latin typeface="+mn-lt"/>
          </a:endParaRPr>
        </a:p>
      </dgm:t>
    </dgm:pt>
    <dgm:pt modelId="{CD816BC6-8F3F-439B-93CA-9DB97DAA4CB7}" type="parTrans" cxnId="{FF87E401-E667-4C7C-AD9F-959939F58B53}">
      <dgm:prSet/>
      <dgm:spPr/>
      <dgm:t>
        <a:bodyPr/>
        <a:lstStyle/>
        <a:p>
          <a:endParaRPr lang="en-US" sz="1200">
            <a:solidFill>
              <a:srgbClr val="FF0000"/>
            </a:solidFill>
          </a:endParaRPr>
        </a:p>
      </dgm:t>
    </dgm:pt>
    <dgm:pt modelId="{09D74DCF-4B3D-4EFF-AD59-77A1D97E0FD3}" type="sibTrans" cxnId="{FF87E401-E667-4C7C-AD9F-959939F58B53}">
      <dgm:prSet/>
      <dgm:spPr/>
      <dgm:t>
        <a:bodyPr/>
        <a:lstStyle/>
        <a:p>
          <a:endParaRPr lang="en-US" sz="1200">
            <a:solidFill>
              <a:srgbClr val="FF0000"/>
            </a:solidFill>
          </a:endParaRPr>
        </a:p>
      </dgm:t>
    </dgm:pt>
    <dgm:pt modelId="{EA1A4792-C62C-40AA-B2FE-601F8A43C9C8}">
      <dgm:prSet phldrT="[Text]" custT="1"/>
      <dgm:spPr>
        <a:solidFill>
          <a:srgbClr val="F9F8FE">
            <a:alpha val="90000"/>
          </a:srgbClr>
        </a:solidFill>
        <a:ln>
          <a:solidFill>
            <a:srgbClr val="580D78"/>
          </a:solidFill>
        </a:ln>
      </dgm:spPr>
      <dgm:t>
        <a:bodyPr/>
        <a:lstStyle/>
        <a:p>
          <a:pPr marL="266700" indent="0" algn="l"/>
          <a:r>
            <a:rPr lang="lt-LT" sz="1400" noProof="0" dirty="0">
              <a:solidFill>
                <a:schemeClr val="tx1"/>
              </a:solidFill>
              <a:latin typeface="+mn-lt"/>
            </a:rPr>
            <a:t>20000*3.69= 92250 EUR</a:t>
          </a:r>
        </a:p>
      </dgm:t>
    </dgm:pt>
    <dgm:pt modelId="{1E820F85-8046-4114-BF03-37844D289512}" type="parTrans" cxnId="{8F15F64F-38F9-4F5A-9750-2F82A3111C65}">
      <dgm:prSet/>
      <dgm:spPr/>
      <dgm:t>
        <a:bodyPr/>
        <a:lstStyle/>
        <a:p>
          <a:endParaRPr lang="en-US" sz="1200">
            <a:solidFill>
              <a:srgbClr val="FF0000"/>
            </a:solidFill>
          </a:endParaRPr>
        </a:p>
      </dgm:t>
    </dgm:pt>
    <dgm:pt modelId="{14BE2D60-D921-4228-8A5E-9C00747AC6EA}" type="sibTrans" cxnId="{8F15F64F-38F9-4F5A-9750-2F82A3111C65}">
      <dgm:prSet/>
      <dgm:spPr/>
      <dgm:t>
        <a:bodyPr/>
        <a:lstStyle/>
        <a:p>
          <a:endParaRPr lang="en-US" sz="1200">
            <a:solidFill>
              <a:srgbClr val="FF0000"/>
            </a:solidFill>
          </a:endParaRPr>
        </a:p>
      </dgm:t>
    </dgm:pt>
    <dgm:pt modelId="{A599EFD8-B407-4503-B8DA-6052570BE5F2}">
      <dgm:prSet phldrT="[Text]" custT="1"/>
      <dgm:spPr>
        <a:solidFill>
          <a:srgbClr val="F9F8FE">
            <a:alpha val="90000"/>
          </a:srgbClr>
        </a:solidFill>
        <a:ln>
          <a:solidFill>
            <a:srgbClr val="580D78"/>
          </a:solidFill>
        </a:ln>
      </dgm:spPr>
      <dgm:t>
        <a:bodyPr/>
        <a:lstStyle/>
        <a:p>
          <a:pPr marL="0" indent="266700" algn="l"/>
          <a:r>
            <a:rPr lang="en-US" sz="1400" noProof="0" dirty="0"/>
            <a:t>(~40 % of </a:t>
          </a:r>
          <a:r>
            <a:rPr lang="lt-LT" sz="1400" noProof="0" dirty="0" smtClean="0"/>
            <a:t>Lietuvių prisižiūri mitybą </a:t>
          </a:r>
          <a:r>
            <a:rPr lang="en-US" sz="1400" noProof="0" dirty="0" smtClean="0"/>
            <a:t>(</a:t>
          </a:r>
          <a:r>
            <a:rPr lang="lt-LT" sz="1400" noProof="0" dirty="0" smtClean="0"/>
            <a:t>nuo </a:t>
          </a:r>
          <a:r>
            <a:rPr lang="en-US" sz="1400" noProof="0" dirty="0" smtClean="0"/>
            <a:t>18</a:t>
          </a:r>
          <a:r>
            <a:rPr lang="lt-LT" sz="1400" noProof="0" dirty="0" smtClean="0"/>
            <a:t> metų</a:t>
          </a:r>
          <a:r>
            <a:rPr lang="en-US" sz="1400" noProof="0" dirty="0" smtClean="0"/>
            <a:t>))+*</a:t>
          </a:r>
          <a:r>
            <a:rPr lang="en-US" sz="1400" noProof="0" dirty="0"/>
            <a:t>3.69 EUR= 1.6 </a:t>
          </a:r>
          <a:r>
            <a:rPr lang="lt-LT" sz="1400" noProof="0" dirty="0" smtClean="0"/>
            <a:t>milijono</a:t>
          </a:r>
          <a:r>
            <a:rPr lang="en-US" sz="1400" noProof="0" dirty="0" smtClean="0"/>
            <a:t> </a:t>
          </a:r>
          <a:r>
            <a:rPr lang="lt-LT" sz="1400" noProof="0" dirty="0" smtClean="0"/>
            <a:t>žmonių</a:t>
          </a:r>
          <a:r>
            <a:rPr lang="en-US" sz="1400" noProof="0" dirty="0" smtClean="0"/>
            <a:t> </a:t>
          </a:r>
          <a:r>
            <a:rPr lang="en-US" sz="1400" noProof="0" dirty="0"/>
            <a:t>*3.69 </a:t>
          </a:r>
          <a:r>
            <a:rPr lang="en-US" sz="1400" noProof="0" dirty="0" smtClean="0"/>
            <a:t>(</a:t>
          </a:r>
          <a:r>
            <a:rPr lang="lt-LT" sz="1400" noProof="0" dirty="0" smtClean="0"/>
            <a:t>sprendžiant, kad pusė žmonių iš viso nemėgsta saldumynų</a:t>
          </a:r>
          <a:r>
            <a:rPr lang="en-US" sz="1400" noProof="0" dirty="0" smtClean="0"/>
            <a:t>)=</a:t>
          </a:r>
          <a:r>
            <a:rPr lang="en-US" sz="1400" noProof="0" dirty="0"/>
            <a:t>5.9 </a:t>
          </a:r>
          <a:r>
            <a:rPr lang="lt-LT" sz="1400" noProof="0" dirty="0" smtClean="0"/>
            <a:t>milijono</a:t>
          </a:r>
          <a:r>
            <a:rPr lang="en-US" sz="1400" noProof="0" dirty="0" smtClean="0"/>
            <a:t> </a:t>
          </a:r>
          <a:r>
            <a:rPr lang="en-US" sz="1400" noProof="0" dirty="0"/>
            <a:t>EUR</a:t>
          </a:r>
        </a:p>
      </dgm:t>
    </dgm:pt>
    <dgm:pt modelId="{915E635E-9CDA-46B1-863F-DFC781032EAA}" type="sibTrans" cxnId="{E6CA804A-99F8-4A55-9481-B10EE2F23093}">
      <dgm:prSet/>
      <dgm:spPr/>
      <dgm:t>
        <a:bodyPr/>
        <a:lstStyle/>
        <a:p>
          <a:endParaRPr lang="en-US" sz="1200">
            <a:solidFill>
              <a:srgbClr val="FF0000"/>
            </a:solidFill>
          </a:endParaRPr>
        </a:p>
      </dgm:t>
    </dgm:pt>
    <dgm:pt modelId="{F3FAF1BC-F054-4E62-A6A5-011ED283321F}" type="parTrans" cxnId="{E6CA804A-99F8-4A55-9481-B10EE2F23093}">
      <dgm:prSet/>
      <dgm:spPr/>
      <dgm:t>
        <a:bodyPr/>
        <a:lstStyle/>
        <a:p>
          <a:endParaRPr lang="en-US" sz="1200">
            <a:solidFill>
              <a:srgbClr val="FF0000"/>
            </a:solidFill>
          </a:endParaRPr>
        </a:p>
      </dgm:t>
    </dgm:pt>
    <dgm:pt modelId="{E75CA084-5ABB-4C90-A067-E1E050E18B69}" type="pres">
      <dgm:prSet presAssocID="{11474D16-CDC0-4B4A-9604-63DE658BC3EF}" presName="compositeShape" presStyleCnt="0">
        <dgm:presLayoutVars>
          <dgm:dir/>
          <dgm:resizeHandles/>
        </dgm:presLayoutVars>
      </dgm:prSet>
      <dgm:spPr/>
      <dgm:t>
        <a:bodyPr/>
        <a:lstStyle/>
        <a:p>
          <a:endParaRPr lang="en-US"/>
        </a:p>
      </dgm:t>
    </dgm:pt>
    <dgm:pt modelId="{D47AE452-151D-4549-A87C-EFD4210A3B61}" type="pres">
      <dgm:prSet presAssocID="{11474D16-CDC0-4B4A-9604-63DE658BC3EF}" presName="pyramid" presStyleLbl="node1" presStyleIdx="0" presStyleCnt="1" custAng="10800000" custScaleX="135311" custLinFactNeighborX="-19375"/>
      <dgm:spPr>
        <a:solidFill>
          <a:schemeClr val="accent1">
            <a:lumMod val="60000"/>
            <a:lumOff val="40000"/>
          </a:schemeClr>
        </a:solidFill>
      </dgm:spPr>
    </dgm:pt>
    <dgm:pt modelId="{FB3B18AF-3E6F-41BE-A41C-C9704B211D61}" type="pres">
      <dgm:prSet presAssocID="{11474D16-CDC0-4B4A-9604-63DE658BC3EF}" presName="theList" presStyleCnt="0"/>
      <dgm:spPr/>
    </dgm:pt>
    <dgm:pt modelId="{3596249A-CF9B-4749-B3B5-6E49F89E68D6}" type="pres">
      <dgm:prSet presAssocID="{3C3D125D-4923-43CE-8B2A-B205D457563F}" presName="aNode" presStyleLbl="fgAcc1" presStyleIdx="0" presStyleCnt="5" custScaleX="220914" custScaleY="130539" custLinFactY="-47823" custLinFactNeighborX="32211" custLinFactNeighborY="-100000">
        <dgm:presLayoutVars>
          <dgm:bulletEnabled val="1"/>
        </dgm:presLayoutVars>
      </dgm:prSet>
      <dgm:spPr/>
      <dgm:t>
        <a:bodyPr/>
        <a:lstStyle/>
        <a:p>
          <a:endParaRPr lang="en-US"/>
        </a:p>
      </dgm:t>
    </dgm:pt>
    <dgm:pt modelId="{58B31AD8-5FEA-4193-BA57-1B23E4FF4B1A}" type="pres">
      <dgm:prSet presAssocID="{3C3D125D-4923-43CE-8B2A-B205D457563F}" presName="aSpace" presStyleCnt="0"/>
      <dgm:spPr/>
    </dgm:pt>
    <dgm:pt modelId="{F605C027-6AD3-49AB-BA4B-FEEB0421A32C}" type="pres">
      <dgm:prSet presAssocID="{A599EFD8-B407-4503-B8DA-6052570BE5F2}" presName="aNode" presStyleLbl="fgAcc1" presStyleIdx="1" presStyleCnt="5" custScaleX="220914" custScaleY="149768" custLinFactY="-46182" custLinFactNeighborX="32211" custLinFactNeighborY="-100000">
        <dgm:presLayoutVars>
          <dgm:bulletEnabled val="1"/>
        </dgm:presLayoutVars>
      </dgm:prSet>
      <dgm:spPr/>
      <dgm:t>
        <a:bodyPr/>
        <a:lstStyle/>
        <a:p>
          <a:endParaRPr lang="en-US"/>
        </a:p>
      </dgm:t>
    </dgm:pt>
    <dgm:pt modelId="{E6B31FFC-CE4D-40E9-A073-33E48EE3581E}" type="pres">
      <dgm:prSet presAssocID="{A599EFD8-B407-4503-B8DA-6052570BE5F2}" presName="aSpace" presStyleCnt="0"/>
      <dgm:spPr/>
    </dgm:pt>
    <dgm:pt modelId="{1CE645CE-072F-4BE6-A4B4-F610C3A2A272}" type="pres">
      <dgm:prSet presAssocID="{DADB6E13-AC17-4C3E-B336-CF06710B1254}" presName="aNode" presStyleLbl="fgAcc1" presStyleIdx="2" presStyleCnt="5" custScaleX="220914" custScaleY="133583" custLinFactY="-47829" custLinFactNeighborX="32211" custLinFactNeighborY="-100000">
        <dgm:presLayoutVars>
          <dgm:bulletEnabled val="1"/>
        </dgm:presLayoutVars>
      </dgm:prSet>
      <dgm:spPr/>
      <dgm:t>
        <a:bodyPr/>
        <a:lstStyle/>
        <a:p>
          <a:endParaRPr lang="en-US"/>
        </a:p>
      </dgm:t>
    </dgm:pt>
    <dgm:pt modelId="{80A863A3-93F2-4E49-BEF8-46583C1788E6}" type="pres">
      <dgm:prSet presAssocID="{DADB6E13-AC17-4C3E-B336-CF06710B1254}" presName="aSpace" presStyleCnt="0"/>
      <dgm:spPr/>
    </dgm:pt>
    <dgm:pt modelId="{2B9CD0B0-9323-4883-A42E-D98B83061558}" type="pres">
      <dgm:prSet presAssocID="{5799E3B3-998C-453A-831F-42F49EA8CF8C}" presName="aNode" presStyleLbl="fgAcc1" presStyleIdx="3" presStyleCnt="5" custScaleX="220914" custScaleY="108193" custLinFactY="-44534" custLinFactNeighborX="32211" custLinFactNeighborY="-100000">
        <dgm:presLayoutVars>
          <dgm:bulletEnabled val="1"/>
        </dgm:presLayoutVars>
      </dgm:prSet>
      <dgm:spPr/>
      <dgm:t>
        <a:bodyPr/>
        <a:lstStyle/>
        <a:p>
          <a:endParaRPr lang="en-US"/>
        </a:p>
      </dgm:t>
    </dgm:pt>
    <dgm:pt modelId="{34FB1F20-0CEF-4166-812F-0693041F3DFF}" type="pres">
      <dgm:prSet presAssocID="{5799E3B3-998C-453A-831F-42F49EA8CF8C}" presName="aSpace" presStyleCnt="0"/>
      <dgm:spPr/>
    </dgm:pt>
    <dgm:pt modelId="{02B8F9E5-7D1B-45FB-A1F9-8C1504B8FC97}" type="pres">
      <dgm:prSet presAssocID="{EA1A4792-C62C-40AA-B2FE-601F8A43C9C8}" presName="aNode" presStyleLbl="fgAcc1" presStyleIdx="4" presStyleCnt="5" custScaleX="220914" custScaleY="100580" custLinFactY="-44534" custLinFactNeighborX="32211" custLinFactNeighborY="-100000">
        <dgm:presLayoutVars>
          <dgm:bulletEnabled val="1"/>
        </dgm:presLayoutVars>
      </dgm:prSet>
      <dgm:spPr/>
      <dgm:t>
        <a:bodyPr/>
        <a:lstStyle/>
        <a:p>
          <a:endParaRPr lang="en-US"/>
        </a:p>
      </dgm:t>
    </dgm:pt>
    <dgm:pt modelId="{9400007B-22A0-41AC-86EF-BDE00CE75688}" type="pres">
      <dgm:prSet presAssocID="{EA1A4792-C62C-40AA-B2FE-601F8A43C9C8}" presName="aSpace" presStyleCnt="0"/>
      <dgm:spPr/>
    </dgm:pt>
  </dgm:ptLst>
  <dgm:cxnLst>
    <dgm:cxn modelId="{A887837B-4BF8-40A5-8636-B7D5EDC2EE28}" srcId="{11474D16-CDC0-4B4A-9604-63DE658BC3EF}" destId="{3C3D125D-4923-43CE-8B2A-B205D457563F}" srcOrd="0" destOrd="0" parTransId="{85BFE480-D444-44E9-9308-635A6BCE18EB}" sibTransId="{14C28E45-8125-4910-88E0-077B0AA88728}"/>
    <dgm:cxn modelId="{ED760873-83F1-43BF-A403-7959C29B9725}" type="presOf" srcId="{11474D16-CDC0-4B4A-9604-63DE658BC3EF}" destId="{E75CA084-5ABB-4C90-A067-E1E050E18B69}" srcOrd="0" destOrd="0" presId="urn:microsoft.com/office/officeart/2005/8/layout/pyramid2"/>
    <dgm:cxn modelId="{F2A806A8-4DD1-430E-AD99-B1D9FCFF8900}" type="presOf" srcId="{5799E3B3-998C-453A-831F-42F49EA8CF8C}" destId="{2B9CD0B0-9323-4883-A42E-D98B83061558}" srcOrd="0" destOrd="0" presId="urn:microsoft.com/office/officeart/2005/8/layout/pyramid2"/>
    <dgm:cxn modelId="{AD5D6311-EDE3-4C7A-8D6B-78412B06416B}" srcId="{11474D16-CDC0-4B4A-9604-63DE658BC3EF}" destId="{DADB6E13-AC17-4C3E-B336-CF06710B1254}" srcOrd="2" destOrd="0" parTransId="{E4D5C594-ABC4-4994-8447-82993AEA85E1}" sibTransId="{718C9748-C264-4D4A-90C2-20A51F965CEB}"/>
    <dgm:cxn modelId="{89BCB751-145F-4A56-8C53-8793A04DF469}" type="presOf" srcId="{A599EFD8-B407-4503-B8DA-6052570BE5F2}" destId="{F605C027-6AD3-49AB-BA4B-FEEB0421A32C}" srcOrd="0" destOrd="0" presId="urn:microsoft.com/office/officeart/2005/8/layout/pyramid2"/>
    <dgm:cxn modelId="{F571BCB7-C448-4326-BC6F-871CBA86A3D7}" type="presOf" srcId="{DADB6E13-AC17-4C3E-B336-CF06710B1254}" destId="{1CE645CE-072F-4BE6-A4B4-F610C3A2A272}" srcOrd="0" destOrd="0" presId="urn:microsoft.com/office/officeart/2005/8/layout/pyramid2"/>
    <dgm:cxn modelId="{FF87E401-E667-4C7C-AD9F-959939F58B53}" srcId="{11474D16-CDC0-4B4A-9604-63DE658BC3EF}" destId="{5799E3B3-998C-453A-831F-42F49EA8CF8C}" srcOrd="3" destOrd="0" parTransId="{CD816BC6-8F3F-439B-93CA-9DB97DAA4CB7}" sibTransId="{09D74DCF-4B3D-4EFF-AD59-77A1D97E0FD3}"/>
    <dgm:cxn modelId="{8F15F64F-38F9-4F5A-9750-2F82A3111C65}" srcId="{11474D16-CDC0-4B4A-9604-63DE658BC3EF}" destId="{EA1A4792-C62C-40AA-B2FE-601F8A43C9C8}" srcOrd="4" destOrd="0" parTransId="{1E820F85-8046-4114-BF03-37844D289512}" sibTransId="{14BE2D60-D921-4228-8A5E-9C00747AC6EA}"/>
    <dgm:cxn modelId="{1FD59169-BCA0-4B38-BF35-5974BA453C80}" type="presOf" srcId="{EA1A4792-C62C-40AA-B2FE-601F8A43C9C8}" destId="{02B8F9E5-7D1B-45FB-A1F9-8C1504B8FC97}" srcOrd="0" destOrd="0" presId="urn:microsoft.com/office/officeart/2005/8/layout/pyramid2"/>
    <dgm:cxn modelId="{E6CA804A-99F8-4A55-9481-B10EE2F23093}" srcId="{11474D16-CDC0-4B4A-9604-63DE658BC3EF}" destId="{A599EFD8-B407-4503-B8DA-6052570BE5F2}" srcOrd="1" destOrd="0" parTransId="{F3FAF1BC-F054-4E62-A6A5-011ED283321F}" sibTransId="{915E635E-9CDA-46B1-863F-DFC781032EAA}"/>
    <dgm:cxn modelId="{BF7F1167-F21C-41F5-9DD4-B1DD7E6A4BCE}" type="presOf" srcId="{3C3D125D-4923-43CE-8B2A-B205D457563F}" destId="{3596249A-CF9B-4749-B3B5-6E49F89E68D6}" srcOrd="0" destOrd="0" presId="urn:microsoft.com/office/officeart/2005/8/layout/pyramid2"/>
    <dgm:cxn modelId="{97F01F42-359C-45A8-8D39-EE24B80CD7A9}" type="presParOf" srcId="{E75CA084-5ABB-4C90-A067-E1E050E18B69}" destId="{D47AE452-151D-4549-A87C-EFD4210A3B61}" srcOrd="0" destOrd="0" presId="urn:microsoft.com/office/officeart/2005/8/layout/pyramid2"/>
    <dgm:cxn modelId="{D99FF66C-21B1-423B-9A17-25A682206E7B}" type="presParOf" srcId="{E75CA084-5ABB-4C90-A067-E1E050E18B69}" destId="{FB3B18AF-3E6F-41BE-A41C-C9704B211D61}" srcOrd="1" destOrd="0" presId="urn:microsoft.com/office/officeart/2005/8/layout/pyramid2"/>
    <dgm:cxn modelId="{AA47F2E4-9ECA-4DC4-9ABC-9C0494EF6A89}" type="presParOf" srcId="{FB3B18AF-3E6F-41BE-A41C-C9704B211D61}" destId="{3596249A-CF9B-4749-B3B5-6E49F89E68D6}" srcOrd="0" destOrd="0" presId="urn:microsoft.com/office/officeart/2005/8/layout/pyramid2"/>
    <dgm:cxn modelId="{A7F26B03-BD9F-44DD-8571-E6F964B39702}" type="presParOf" srcId="{FB3B18AF-3E6F-41BE-A41C-C9704B211D61}" destId="{58B31AD8-5FEA-4193-BA57-1B23E4FF4B1A}" srcOrd="1" destOrd="0" presId="urn:microsoft.com/office/officeart/2005/8/layout/pyramid2"/>
    <dgm:cxn modelId="{D0E48E20-0B81-4C06-A9B9-C33E8C805A39}" type="presParOf" srcId="{FB3B18AF-3E6F-41BE-A41C-C9704B211D61}" destId="{F605C027-6AD3-49AB-BA4B-FEEB0421A32C}" srcOrd="2" destOrd="0" presId="urn:microsoft.com/office/officeart/2005/8/layout/pyramid2"/>
    <dgm:cxn modelId="{082C18BA-65F1-4779-9735-BC81651643E0}" type="presParOf" srcId="{FB3B18AF-3E6F-41BE-A41C-C9704B211D61}" destId="{E6B31FFC-CE4D-40E9-A073-33E48EE3581E}" srcOrd="3" destOrd="0" presId="urn:microsoft.com/office/officeart/2005/8/layout/pyramid2"/>
    <dgm:cxn modelId="{9C01EB77-4D9D-4FA5-A53F-B2E791601518}" type="presParOf" srcId="{FB3B18AF-3E6F-41BE-A41C-C9704B211D61}" destId="{1CE645CE-072F-4BE6-A4B4-F610C3A2A272}" srcOrd="4" destOrd="0" presId="urn:microsoft.com/office/officeart/2005/8/layout/pyramid2"/>
    <dgm:cxn modelId="{47EE82F3-728F-40A0-AC1B-25C38EC818F0}" type="presParOf" srcId="{FB3B18AF-3E6F-41BE-A41C-C9704B211D61}" destId="{80A863A3-93F2-4E49-BEF8-46583C1788E6}" srcOrd="5" destOrd="0" presId="urn:microsoft.com/office/officeart/2005/8/layout/pyramid2"/>
    <dgm:cxn modelId="{BFC2A084-C22C-47F9-82EC-AF7C7F036CFA}" type="presParOf" srcId="{FB3B18AF-3E6F-41BE-A41C-C9704B211D61}" destId="{2B9CD0B0-9323-4883-A42E-D98B83061558}" srcOrd="6" destOrd="0" presId="urn:microsoft.com/office/officeart/2005/8/layout/pyramid2"/>
    <dgm:cxn modelId="{4A80D3C5-FFD8-4C62-AEB0-55415A677185}" type="presParOf" srcId="{FB3B18AF-3E6F-41BE-A41C-C9704B211D61}" destId="{34FB1F20-0CEF-4166-812F-0693041F3DFF}" srcOrd="7" destOrd="0" presId="urn:microsoft.com/office/officeart/2005/8/layout/pyramid2"/>
    <dgm:cxn modelId="{859E7B5B-6EBC-4A52-95F4-41D22B2DE3F0}" type="presParOf" srcId="{FB3B18AF-3E6F-41BE-A41C-C9704B211D61}" destId="{02B8F9E5-7D1B-45FB-A1F9-8C1504B8FC97}" srcOrd="8" destOrd="0" presId="urn:microsoft.com/office/officeart/2005/8/layout/pyramid2"/>
    <dgm:cxn modelId="{2462792E-1937-4E99-908C-B8C8F0CE5BBA}" type="presParOf" srcId="{FB3B18AF-3E6F-41BE-A41C-C9704B211D61}" destId="{9400007B-22A0-41AC-86EF-BDE00CE75688}"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AE452-151D-4549-A87C-EFD4210A3B61}">
      <dsp:nvSpPr>
        <dsp:cNvPr id="0" name=""/>
        <dsp:cNvSpPr/>
      </dsp:nvSpPr>
      <dsp:spPr>
        <a:xfrm rot="10800000">
          <a:off x="0" y="0"/>
          <a:ext cx="5499039" cy="4064000"/>
        </a:xfrm>
        <a:prstGeom prst="triangl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96249A-CF9B-4749-B3B5-6E49F89E68D6}">
      <dsp:nvSpPr>
        <dsp:cNvPr id="0" name=""/>
        <dsp:cNvSpPr/>
      </dsp:nvSpPr>
      <dsp:spPr>
        <a:xfrm>
          <a:off x="2460610" y="95125"/>
          <a:ext cx="5835664" cy="518318"/>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266700" algn="l" defTabSz="533400">
            <a:lnSpc>
              <a:spcPct val="90000"/>
            </a:lnSpc>
            <a:spcBef>
              <a:spcPct val="0"/>
            </a:spcBef>
            <a:spcAft>
              <a:spcPct val="35000"/>
            </a:spcAft>
          </a:pPr>
          <a:r>
            <a:rPr lang="lt-LT" sz="1200" kern="1200" noProof="0" dirty="0" smtClean="0">
              <a:solidFill>
                <a:schemeClr val="tx1"/>
              </a:solidFill>
              <a:latin typeface="Helvetica Neue"/>
            </a:rPr>
            <a:t>Įkelkite savo tekstą čia</a:t>
          </a:r>
          <a:endParaRPr lang="en-US" sz="1200" kern="1200" noProof="0" dirty="0">
            <a:solidFill>
              <a:schemeClr val="tx1"/>
            </a:solidFill>
            <a:latin typeface="Helvetica Neue"/>
          </a:endParaRPr>
        </a:p>
      </dsp:txBody>
      <dsp:txXfrm>
        <a:off x="2485912" y="120427"/>
        <a:ext cx="5785060" cy="467714"/>
      </dsp:txXfrm>
    </dsp:sp>
    <dsp:sp modelId="{F605C027-6AD3-49AB-BA4B-FEEB0421A32C}">
      <dsp:nvSpPr>
        <dsp:cNvPr id="0" name=""/>
        <dsp:cNvSpPr/>
      </dsp:nvSpPr>
      <dsp:spPr>
        <a:xfrm>
          <a:off x="2460610" y="678234"/>
          <a:ext cx="5835664" cy="518318"/>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266700" algn="l" defTabSz="533400">
            <a:lnSpc>
              <a:spcPct val="90000"/>
            </a:lnSpc>
            <a:spcBef>
              <a:spcPct val="0"/>
            </a:spcBef>
            <a:spcAft>
              <a:spcPct val="35000"/>
            </a:spcAft>
          </a:pPr>
          <a:r>
            <a:rPr lang="lt-LT" sz="1200" kern="1200" noProof="0" dirty="0" smtClean="0">
              <a:solidFill>
                <a:schemeClr val="tx1"/>
              </a:solidFill>
              <a:latin typeface="Helvetica Neue"/>
            </a:rPr>
            <a:t>Įkelkite savo tekstą čia</a:t>
          </a:r>
          <a:endParaRPr lang="en-US" sz="1200" kern="1200" noProof="0" dirty="0">
            <a:solidFill>
              <a:srgbClr val="FF0000"/>
            </a:solidFill>
            <a:latin typeface="Helvetica Neue"/>
          </a:endParaRPr>
        </a:p>
      </dsp:txBody>
      <dsp:txXfrm>
        <a:off x="2485912" y="703536"/>
        <a:ext cx="5785060" cy="467714"/>
      </dsp:txXfrm>
    </dsp:sp>
    <dsp:sp modelId="{1CE645CE-072F-4BE6-A4B4-F610C3A2A272}">
      <dsp:nvSpPr>
        <dsp:cNvPr id="0" name=""/>
        <dsp:cNvSpPr/>
      </dsp:nvSpPr>
      <dsp:spPr>
        <a:xfrm>
          <a:off x="2460610" y="1261342"/>
          <a:ext cx="5835664" cy="518318"/>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266700" algn="l" defTabSz="533400">
            <a:lnSpc>
              <a:spcPct val="90000"/>
            </a:lnSpc>
            <a:spcBef>
              <a:spcPct val="0"/>
            </a:spcBef>
            <a:spcAft>
              <a:spcPct val="35000"/>
            </a:spcAft>
          </a:pPr>
          <a:r>
            <a:rPr lang="lt-LT" sz="1200" kern="1200" noProof="0" dirty="0" smtClean="0">
              <a:solidFill>
                <a:schemeClr val="tx1"/>
              </a:solidFill>
              <a:latin typeface="Helvetica Neue"/>
            </a:rPr>
            <a:t>Įkelkite savo tekstą čia</a:t>
          </a:r>
          <a:endParaRPr lang="en-US" sz="1200" kern="1200" noProof="0" dirty="0">
            <a:solidFill>
              <a:srgbClr val="FF0000"/>
            </a:solidFill>
            <a:latin typeface="Helvetica Neue"/>
          </a:endParaRPr>
        </a:p>
      </dsp:txBody>
      <dsp:txXfrm>
        <a:off x="2485912" y="1286644"/>
        <a:ext cx="5785060" cy="467714"/>
      </dsp:txXfrm>
    </dsp:sp>
    <dsp:sp modelId="{2B9CD0B0-9323-4883-A42E-D98B83061558}">
      <dsp:nvSpPr>
        <dsp:cNvPr id="0" name=""/>
        <dsp:cNvSpPr/>
      </dsp:nvSpPr>
      <dsp:spPr>
        <a:xfrm>
          <a:off x="2460610" y="1864894"/>
          <a:ext cx="5835664" cy="518318"/>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266700" algn="l" defTabSz="533400">
            <a:lnSpc>
              <a:spcPct val="90000"/>
            </a:lnSpc>
            <a:spcBef>
              <a:spcPct val="0"/>
            </a:spcBef>
            <a:spcAft>
              <a:spcPct val="35000"/>
            </a:spcAft>
          </a:pPr>
          <a:r>
            <a:rPr lang="lt-LT" sz="1200" kern="1200" noProof="0" dirty="0" smtClean="0">
              <a:solidFill>
                <a:schemeClr val="tx1"/>
              </a:solidFill>
              <a:latin typeface="Helvetica Neue"/>
            </a:rPr>
            <a:t>Įkelkite savo tekstą čia</a:t>
          </a:r>
          <a:endParaRPr lang="en-US" sz="1200" kern="1200" noProof="0" dirty="0">
            <a:solidFill>
              <a:srgbClr val="FF0000"/>
            </a:solidFill>
            <a:latin typeface="Helvetica Neue"/>
          </a:endParaRPr>
        </a:p>
      </dsp:txBody>
      <dsp:txXfrm>
        <a:off x="2485912" y="1890196"/>
        <a:ext cx="5785060" cy="467714"/>
      </dsp:txXfrm>
    </dsp:sp>
    <dsp:sp modelId="{02B8F9E5-7D1B-45FB-A1F9-8C1504B8FC97}">
      <dsp:nvSpPr>
        <dsp:cNvPr id="0" name=""/>
        <dsp:cNvSpPr/>
      </dsp:nvSpPr>
      <dsp:spPr>
        <a:xfrm>
          <a:off x="2460610" y="2444638"/>
          <a:ext cx="5835664" cy="851131"/>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266700" lvl="0" indent="0" algn="l" defTabSz="533400">
            <a:lnSpc>
              <a:spcPct val="90000"/>
            </a:lnSpc>
            <a:spcBef>
              <a:spcPct val="0"/>
            </a:spcBef>
            <a:spcAft>
              <a:spcPct val="35000"/>
            </a:spcAft>
          </a:pPr>
          <a:r>
            <a:rPr lang="lt-LT" sz="1200" kern="1200" noProof="0" dirty="0" smtClean="0">
              <a:solidFill>
                <a:schemeClr val="tx1"/>
              </a:solidFill>
              <a:latin typeface="Helvetica Neue"/>
            </a:rPr>
            <a:t>Įkelkite savo tekstą čia</a:t>
          </a:r>
          <a:endParaRPr lang="en-US" sz="1200" kern="1200" noProof="0" dirty="0">
            <a:solidFill>
              <a:srgbClr val="FF0000"/>
            </a:solidFill>
            <a:latin typeface="Helvetica Neue"/>
          </a:endParaRPr>
        </a:p>
      </dsp:txBody>
      <dsp:txXfrm>
        <a:off x="2502159" y="2486187"/>
        <a:ext cx="5752566" cy="7680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AE452-151D-4549-A87C-EFD4210A3B61}">
      <dsp:nvSpPr>
        <dsp:cNvPr id="0" name=""/>
        <dsp:cNvSpPr/>
      </dsp:nvSpPr>
      <dsp:spPr>
        <a:xfrm rot="10800000">
          <a:off x="0" y="0"/>
          <a:ext cx="5499039" cy="4064000"/>
        </a:xfrm>
        <a:prstGeom prst="triangle">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96249A-CF9B-4749-B3B5-6E49F89E68D6}">
      <dsp:nvSpPr>
        <dsp:cNvPr id="0" name=""/>
        <dsp:cNvSpPr/>
      </dsp:nvSpPr>
      <dsp:spPr>
        <a:xfrm>
          <a:off x="2460610" y="122761"/>
          <a:ext cx="5835664" cy="618583"/>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marR="0" lvl="0" indent="266700" algn="l" defTabSz="914400" eaLnBrk="1" fontAlgn="auto" latinLnBrk="0" hangingPunct="1">
            <a:lnSpc>
              <a:spcPct val="100000"/>
            </a:lnSpc>
            <a:spcBef>
              <a:spcPct val="0"/>
            </a:spcBef>
            <a:spcAft>
              <a:spcPts val="0"/>
            </a:spcAft>
            <a:buClrTx/>
            <a:buSzTx/>
            <a:buFontTx/>
            <a:buNone/>
            <a:tabLst/>
            <a:defRPr/>
          </a:pPr>
          <a:r>
            <a:rPr lang="lt-LT" sz="1400" kern="1200" noProof="0" dirty="0" smtClean="0">
              <a:solidFill>
                <a:schemeClr val="tx1"/>
              </a:solidFill>
              <a:latin typeface="+mn-lt"/>
            </a:rPr>
            <a:t>Visų šokolado tablečių prekyba Lietuvoje </a:t>
          </a:r>
          <a:r>
            <a:rPr lang="en-US" sz="1400" kern="1200" noProof="0" dirty="0" smtClean="0">
              <a:solidFill>
                <a:schemeClr val="tx1"/>
              </a:solidFill>
              <a:latin typeface="+mn-lt"/>
            </a:rPr>
            <a:t>(2020</a:t>
          </a:r>
          <a:r>
            <a:rPr lang="en-US" sz="1400" kern="1200" noProof="0" dirty="0">
              <a:solidFill>
                <a:schemeClr val="tx1"/>
              </a:solidFill>
              <a:latin typeface="+mn-lt"/>
            </a:rPr>
            <a:t>)- 4400 t. (</a:t>
          </a:r>
          <a:r>
            <a:rPr lang="en-US" sz="1400" kern="1200" noProof="0" dirty="0"/>
            <a:t>45.9 </a:t>
          </a:r>
          <a:r>
            <a:rPr lang="lt-LT" sz="1400" kern="1200" noProof="0" dirty="0" smtClean="0"/>
            <a:t>milijono</a:t>
          </a:r>
          <a:r>
            <a:rPr lang="en-US" sz="1400" kern="1200" noProof="0" dirty="0" smtClean="0"/>
            <a:t> </a:t>
          </a:r>
          <a:r>
            <a:rPr lang="en-US" sz="1400" kern="1200" noProof="0" dirty="0"/>
            <a:t>EUR)</a:t>
          </a:r>
        </a:p>
      </dsp:txBody>
      <dsp:txXfrm>
        <a:off x="2490807" y="152958"/>
        <a:ext cx="5775270" cy="558189"/>
      </dsp:txXfrm>
    </dsp:sp>
    <dsp:sp modelId="{F605C027-6AD3-49AB-BA4B-FEEB0421A32C}">
      <dsp:nvSpPr>
        <dsp:cNvPr id="0" name=""/>
        <dsp:cNvSpPr/>
      </dsp:nvSpPr>
      <dsp:spPr>
        <a:xfrm>
          <a:off x="2460610" y="808354"/>
          <a:ext cx="5835664" cy="709703"/>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266700" algn="l" defTabSz="622300">
            <a:lnSpc>
              <a:spcPct val="90000"/>
            </a:lnSpc>
            <a:spcBef>
              <a:spcPct val="0"/>
            </a:spcBef>
            <a:spcAft>
              <a:spcPct val="35000"/>
            </a:spcAft>
          </a:pPr>
          <a:r>
            <a:rPr lang="en-US" sz="1400" kern="1200" noProof="0" dirty="0"/>
            <a:t>(~40 % of </a:t>
          </a:r>
          <a:r>
            <a:rPr lang="lt-LT" sz="1400" kern="1200" noProof="0" dirty="0" smtClean="0"/>
            <a:t>Lietuvių prisižiūri mitybą </a:t>
          </a:r>
          <a:r>
            <a:rPr lang="en-US" sz="1400" kern="1200" noProof="0" dirty="0" smtClean="0"/>
            <a:t>(</a:t>
          </a:r>
          <a:r>
            <a:rPr lang="lt-LT" sz="1400" kern="1200" noProof="0" dirty="0" smtClean="0"/>
            <a:t>nuo </a:t>
          </a:r>
          <a:r>
            <a:rPr lang="en-US" sz="1400" kern="1200" noProof="0" dirty="0" smtClean="0"/>
            <a:t>18</a:t>
          </a:r>
          <a:r>
            <a:rPr lang="lt-LT" sz="1400" kern="1200" noProof="0" dirty="0" smtClean="0"/>
            <a:t> metų</a:t>
          </a:r>
          <a:r>
            <a:rPr lang="en-US" sz="1400" kern="1200" noProof="0" dirty="0" smtClean="0"/>
            <a:t>))+*</a:t>
          </a:r>
          <a:r>
            <a:rPr lang="en-US" sz="1400" kern="1200" noProof="0" dirty="0"/>
            <a:t>3.69 EUR= 1.6 </a:t>
          </a:r>
          <a:r>
            <a:rPr lang="lt-LT" sz="1400" kern="1200" noProof="0" dirty="0" smtClean="0"/>
            <a:t>milijono</a:t>
          </a:r>
          <a:r>
            <a:rPr lang="en-US" sz="1400" kern="1200" noProof="0" dirty="0" smtClean="0"/>
            <a:t> </a:t>
          </a:r>
          <a:r>
            <a:rPr lang="lt-LT" sz="1400" kern="1200" noProof="0" dirty="0" smtClean="0"/>
            <a:t>žmonių</a:t>
          </a:r>
          <a:r>
            <a:rPr lang="en-US" sz="1400" kern="1200" noProof="0" dirty="0" smtClean="0"/>
            <a:t> </a:t>
          </a:r>
          <a:r>
            <a:rPr lang="en-US" sz="1400" kern="1200" noProof="0" dirty="0"/>
            <a:t>*3.69 </a:t>
          </a:r>
          <a:r>
            <a:rPr lang="en-US" sz="1400" kern="1200" noProof="0" dirty="0" smtClean="0"/>
            <a:t>(</a:t>
          </a:r>
          <a:r>
            <a:rPr lang="lt-LT" sz="1400" kern="1200" noProof="0" dirty="0" smtClean="0"/>
            <a:t>sprendžiant, kad pusė žmonių iš viso nemėgsta saldumynų</a:t>
          </a:r>
          <a:r>
            <a:rPr lang="en-US" sz="1400" kern="1200" noProof="0" dirty="0" smtClean="0"/>
            <a:t>)=</a:t>
          </a:r>
          <a:r>
            <a:rPr lang="en-US" sz="1400" kern="1200" noProof="0" dirty="0"/>
            <a:t>5.9 </a:t>
          </a:r>
          <a:r>
            <a:rPr lang="lt-LT" sz="1400" kern="1200" noProof="0" dirty="0" smtClean="0"/>
            <a:t>milijono</a:t>
          </a:r>
          <a:r>
            <a:rPr lang="en-US" sz="1400" kern="1200" noProof="0" dirty="0" smtClean="0"/>
            <a:t> </a:t>
          </a:r>
          <a:r>
            <a:rPr lang="en-US" sz="1400" kern="1200" noProof="0" dirty="0"/>
            <a:t>EUR</a:t>
          </a:r>
        </a:p>
      </dsp:txBody>
      <dsp:txXfrm>
        <a:off x="2495255" y="842999"/>
        <a:ext cx="5766374" cy="640413"/>
      </dsp:txXfrm>
    </dsp:sp>
    <dsp:sp modelId="{1CE645CE-072F-4BE6-A4B4-F610C3A2A272}">
      <dsp:nvSpPr>
        <dsp:cNvPr id="0" name=""/>
        <dsp:cNvSpPr/>
      </dsp:nvSpPr>
      <dsp:spPr>
        <a:xfrm>
          <a:off x="2460610" y="1569487"/>
          <a:ext cx="5835664" cy="633008"/>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266700" algn="l" defTabSz="622300">
            <a:lnSpc>
              <a:spcPct val="90000"/>
            </a:lnSpc>
            <a:spcBef>
              <a:spcPct val="0"/>
            </a:spcBef>
            <a:spcAft>
              <a:spcPct val="35000"/>
            </a:spcAft>
          </a:pPr>
          <a:r>
            <a:rPr lang="lt-LT" sz="1400" kern="1200" noProof="0" dirty="0" smtClean="0">
              <a:solidFill>
                <a:schemeClr val="tx1"/>
              </a:solidFill>
              <a:latin typeface="+mn-lt"/>
            </a:rPr>
            <a:t>Su socialiniais tinklais mes pasiekiama apie </a:t>
          </a:r>
          <a:r>
            <a:rPr lang="en-US" sz="1400" kern="1200" baseline="0" noProof="0" dirty="0" smtClean="0">
              <a:solidFill>
                <a:schemeClr val="tx1"/>
              </a:solidFill>
              <a:latin typeface="+mn-lt"/>
            </a:rPr>
            <a:t>200</a:t>
          </a:r>
          <a:r>
            <a:rPr lang="lt-LT" sz="1400" kern="1200" baseline="0" noProof="0" dirty="0" smtClean="0">
              <a:solidFill>
                <a:schemeClr val="tx1"/>
              </a:solidFill>
              <a:latin typeface="+mn-lt"/>
            </a:rPr>
            <a:t> tūkst. žmonių</a:t>
          </a:r>
          <a:r>
            <a:rPr lang="en-US" sz="1400" kern="1200" baseline="0" noProof="0" dirty="0" smtClean="0">
              <a:solidFill>
                <a:schemeClr val="tx1"/>
              </a:solidFill>
              <a:latin typeface="+mn-lt"/>
            </a:rPr>
            <a:t> (</a:t>
          </a:r>
          <a:r>
            <a:rPr lang="lt-LT" sz="1400" kern="1200" baseline="0" noProof="0" dirty="0" smtClean="0">
              <a:solidFill>
                <a:schemeClr val="tx1"/>
              </a:solidFill>
              <a:latin typeface="+mn-lt"/>
            </a:rPr>
            <a:t>nuomonės formuotojų</a:t>
          </a:r>
          <a:r>
            <a:rPr lang="en-US" sz="1400" kern="1200" baseline="0" noProof="0" dirty="0" smtClean="0">
              <a:solidFill>
                <a:schemeClr val="tx1"/>
              </a:solidFill>
              <a:latin typeface="+mn-lt"/>
            </a:rPr>
            <a:t>)</a:t>
          </a:r>
          <a:r>
            <a:rPr lang="lt-LT" sz="1400" kern="1200" baseline="0" noProof="0" dirty="0" smtClean="0">
              <a:solidFill>
                <a:schemeClr val="tx1"/>
              </a:solidFill>
              <a:latin typeface="+mn-lt"/>
            </a:rPr>
            <a:t>, per platinimo kanalus </a:t>
          </a:r>
          <a:r>
            <a:rPr lang="en-US" sz="1400" kern="1200" baseline="0" noProof="0" dirty="0" smtClean="0">
              <a:solidFill>
                <a:schemeClr val="tx1"/>
              </a:solidFill>
              <a:latin typeface="+mn-lt"/>
            </a:rPr>
            <a:t>(</a:t>
          </a:r>
          <a:r>
            <a:rPr lang="lt-LT" sz="1400" kern="1200" baseline="0" noProof="0" dirty="0" smtClean="0">
              <a:solidFill>
                <a:schemeClr val="tx1"/>
              </a:solidFill>
              <a:latin typeface="+mn-lt"/>
            </a:rPr>
            <a:t>sporto klubus</a:t>
          </a:r>
          <a:r>
            <a:rPr lang="en-US" sz="1400" kern="1200" baseline="0" noProof="0" dirty="0" smtClean="0">
              <a:solidFill>
                <a:schemeClr val="tx1"/>
              </a:solidFill>
              <a:latin typeface="+mn-lt"/>
            </a:rPr>
            <a:t> </a:t>
          </a:r>
          <a:r>
            <a:rPr lang="lt-LT" sz="1400" kern="1200" baseline="0" noProof="0" dirty="0" smtClean="0">
              <a:solidFill>
                <a:schemeClr val="tx1"/>
              </a:solidFill>
              <a:latin typeface="+mn-lt"/>
            </a:rPr>
            <a:t>ir t.t.</a:t>
          </a:r>
          <a:r>
            <a:rPr lang="en-US" sz="1400" kern="1200" baseline="0" noProof="0" dirty="0" smtClean="0">
              <a:solidFill>
                <a:schemeClr val="tx1"/>
              </a:solidFill>
              <a:latin typeface="+mn-lt"/>
            </a:rPr>
            <a:t>) 50</a:t>
          </a:r>
          <a:r>
            <a:rPr lang="lt-LT" sz="1400" kern="1200" baseline="0" noProof="0" dirty="0" smtClean="0">
              <a:solidFill>
                <a:schemeClr val="tx1"/>
              </a:solidFill>
              <a:latin typeface="+mn-lt"/>
            </a:rPr>
            <a:t> tūkst. žmonių</a:t>
          </a:r>
          <a:endParaRPr lang="en-US" sz="1400" kern="1200" baseline="0" noProof="0" dirty="0">
            <a:solidFill>
              <a:schemeClr val="tx1"/>
            </a:solidFill>
            <a:latin typeface="+mn-lt"/>
          </a:endParaRPr>
        </a:p>
      </dsp:txBody>
      <dsp:txXfrm>
        <a:off x="2491511" y="1600388"/>
        <a:ext cx="5773862" cy="571206"/>
      </dsp:txXfrm>
    </dsp:sp>
    <dsp:sp modelId="{2B9CD0B0-9323-4883-A42E-D98B83061558}">
      <dsp:nvSpPr>
        <dsp:cNvPr id="0" name=""/>
        <dsp:cNvSpPr/>
      </dsp:nvSpPr>
      <dsp:spPr>
        <a:xfrm>
          <a:off x="2460610" y="2277343"/>
          <a:ext cx="5835664" cy="512692"/>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266700" algn="l" defTabSz="622300">
            <a:lnSpc>
              <a:spcPct val="90000"/>
            </a:lnSpc>
            <a:spcBef>
              <a:spcPct val="0"/>
            </a:spcBef>
            <a:spcAft>
              <a:spcPct val="35000"/>
            </a:spcAft>
          </a:pPr>
          <a:r>
            <a:rPr lang="lt-LT" sz="1400" kern="1200" noProof="0" dirty="0" smtClean="0">
              <a:solidFill>
                <a:schemeClr val="tx1"/>
              </a:solidFill>
              <a:latin typeface="+mn-lt"/>
            </a:rPr>
            <a:t>Nuo pasiekiamų žmonių</a:t>
          </a:r>
          <a:r>
            <a:rPr lang="en-US" sz="1400" kern="1200" noProof="0" dirty="0" smtClean="0">
              <a:solidFill>
                <a:schemeClr val="tx1"/>
              </a:solidFill>
              <a:latin typeface="+mn-lt"/>
            </a:rPr>
            <a:t>, </a:t>
          </a:r>
          <a:r>
            <a:rPr lang="lt-LT" sz="1400" kern="1200" noProof="0" dirty="0" smtClean="0">
              <a:solidFill>
                <a:schemeClr val="tx1"/>
              </a:solidFill>
              <a:latin typeface="+mn-lt"/>
            </a:rPr>
            <a:t>manome, kad </a:t>
          </a:r>
          <a:r>
            <a:rPr lang="en-US" sz="1400" kern="1200" noProof="0" dirty="0" smtClean="0">
              <a:solidFill>
                <a:schemeClr val="tx1"/>
              </a:solidFill>
              <a:latin typeface="+mn-lt"/>
            </a:rPr>
            <a:t>10</a:t>
          </a:r>
          <a:r>
            <a:rPr lang="en-US" sz="1400" kern="1200" noProof="0" dirty="0">
              <a:solidFill>
                <a:schemeClr val="tx1"/>
              </a:solidFill>
              <a:latin typeface="+mn-lt"/>
            </a:rPr>
            <a:t>% </a:t>
          </a:r>
          <a:r>
            <a:rPr lang="lt-LT" sz="1400" kern="1200" noProof="0" dirty="0" smtClean="0">
              <a:solidFill>
                <a:schemeClr val="tx1"/>
              </a:solidFill>
              <a:latin typeface="+mn-lt"/>
            </a:rPr>
            <a:t>pirks mūsų produktus - </a:t>
          </a:r>
          <a:r>
            <a:rPr lang="en-US" sz="1400" kern="1200" noProof="0" dirty="0" smtClean="0">
              <a:solidFill>
                <a:schemeClr val="tx1"/>
              </a:solidFill>
              <a:latin typeface="+mn-lt"/>
            </a:rPr>
            <a:t>25000</a:t>
          </a:r>
          <a:endParaRPr lang="en-US" sz="1400" kern="1200" noProof="0" dirty="0">
            <a:solidFill>
              <a:schemeClr val="tx1"/>
            </a:solidFill>
            <a:latin typeface="+mn-lt"/>
          </a:endParaRPr>
        </a:p>
      </dsp:txBody>
      <dsp:txXfrm>
        <a:off x="2485638" y="2302371"/>
        <a:ext cx="5785608" cy="462636"/>
      </dsp:txXfrm>
    </dsp:sp>
    <dsp:sp modelId="{02B8F9E5-7D1B-45FB-A1F9-8C1504B8FC97}">
      <dsp:nvSpPr>
        <dsp:cNvPr id="0" name=""/>
        <dsp:cNvSpPr/>
      </dsp:nvSpPr>
      <dsp:spPr>
        <a:xfrm>
          <a:off x="2460610" y="2849269"/>
          <a:ext cx="5835664" cy="476617"/>
        </a:xfrm>
        <a:prstGeom prst="roundRect">
          <a:avLst/>
        </a:prstGeom>
        <a:solidFill>
          <a:srgbClr val="F9F8FE">
            <a:alpha val="90000"/>
          </a:srgbClr>
        </a:solidFill>
        <a:ln w="12700" cap="flat" cmpd="sng" algn="ctr">
          <a:solidFill>
            <a:srgbClr val="580D7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266700" lvl="0" indent="0" algn="l" defTabSz="622300">
            <a:lnSpc>
              <a:spcPct val="90000"/>
            </a:lnSpc>
            <a:spcBef>
              <a:spcPct val="0"/>
            </a:spcBef>
            <a:spcAft>
              <a:spcPct val="35000"/>
            </a:spcAft>
          </a:pPr>
          <a:r>
            <a:rPr lang="lt-LT" sz="1400" kern="1200" noProof="0" dirty="0">
              <a:solidFill>
                <a:schemeClr val="tx1"/>
              </a:solidFill>
              <a:latin typeface="+mn-lt"/>
            </a:rPr>
            <a:t>20000*3.69= 92250 EUR</a:t>
          </a:r>
        </a:p>
      </dsp:txBody>
      <dsp:txXfrm>
        <a:off x="2483877" y="2872536"/>
        <a:ext cx="5789130" cy="430083"/>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D2647-6A84-4A82-8020-4547C9899C6D}" type="datetimeFigureOut">
              <a:rPr lang="en-US" smtClean="0"/>
              <a:t>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008D95-4BBA-4FA4-A56E-8FDA8DAC9EE2}" type="slidenum">
              <a:rPr lang="en-US" smtClean="0"/>
              <a:t>‹#›</a:t>
            </a:fld>
            <a:endParaRPr lang="en-US"/>
          </a:p>
        </p:txBody>
      </p:sp>
    </p:spTree>
    <p:extLst>
      <p:ext uri="{BB962C8B-B14F-4D97-AF65-F5344CB8AC3E}">
        <p14:creationId xmlns:p14="http://schemas.microsoft.com/office/powerpoint/2010/main" val="1117410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dirty="0">
              <a:solidFill>
                <a:schemeClr val="bg1">
                  <a:lumMod val="50000"/>
                </a:schemeClr>
              </a:solidFill>
              <a:effectLst/>
              <a:latin typeface="Source Sans Pro" panose="020B0503030403020204" pitchFamily="34" charset="0"/>
            </a:endParaRPr>
          </a:p>
        </p:txBody>
      </p:sp>
      <p:sp>
        <p:nvSpPr>
          <p:cNvPr id="4" name="Slide Number Placeholder 3"/>
          <p:cNvSpPr>
            <a:spLocks noGrp="1"/>
          </p:cNvSpPr>
          <p:nvPr>
            <p:ph type="sldNum" sz="quarter" idx="10"/>
          </p:nvPr>
        </p:nvSpPr>
        <p:spPr/>
        <p:txBody>
          <a:bodyPr/>
          <a:lstStyle/>
          <a:p>
            <a:fld id="{2E7D2F9E-D167-4ED3-83EC-AE46EA34BEC3}" type="slidenum">
              <a:rPr lang="en-US" smtClean="0"/>
              <a:pPr/>
              <a:t>3</a:t>
            </a:fld>
            <a:endParaRPr lang="en-US" dirty="0"/>
          </a:p>
        </p:txBody>
      </p:sp>
    </p:spTree>
    <p:extLst>
      <p:ext uri="{BB962C8B-B14F-4D97-AF65-F5344CB8AC3E}">
        <p14:creationId xmlns:p14="http://schemas.microsoft.com/office/powerpoint/2010/main" val="2341676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dirty="0">
              <a:solidFill>
                <a:schemeClr val="bg1">
                  <a:lumMod val="50000"/>
                </a:schemeClr>
              </a:solidFill>
              <a:effectLst/>
              <a:latin typeface="Source Sans Pro" panose="020B0503030403020204" pitchFamily="34" charset="0"/>
            </a:endParaRPr>
          </a:p>
        </p:txBody>
      </p:sp>
      <p:sp>
        <p:nvSpPr>
          <p:cNvPr id="4" name="Slide Number Placeholder 3"/>
          <p:cNvSpPr>
            <a:spLocks noGrp="1"/>
          </p:cNvSpPr>
          <p:nvPr>
            <p:ph type="sldNum" sz="quarter" idx="10"/>
          </p:nvPr>
        </p:nvSpPr>
        <p:spPr/>
        <p:txBody>
          <a:bodyPr/>
          <a:lstStyle/>
          <a:p>
            <a:fld id="{2E7D2F9E-D167-4ED3-83EC-AE46EA34BEC3}" type="slidenum">
              <a:rPr lang="en-US" smtClean="0"/>
              <a:pPr/>
              <a:t>4</a:t>
            </a:fld>
            <a:endParaRPr lang="en-US" dirty="0"/>
          </a:p>
        </p:txBody>
      </p:sp>
    </p:spTree>
    <p:extLst>
      <p:ext uri="{BB962C8B-B14F-4D97-AF65-F5344CB8AC3E}">
        <p14:creationId xmlns:p14="http://schemas.microsoft.com/office/powerpoint/2010/main" val="60317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dirty="0">
              <a:solidFill>
                <a:schemeClr val="bg1">
                  <a:lumMod val="50000"/>
                </a:schemeClr>
              </a:solidFill>
              <a:effectLst/>
              <a:latin typeface="Source Sans Pro" panose="020B0503030403020204" pitchFamily="34" charset="0"/>
            </a:endParaRPr>
          </a:p>
        </p:txBody>
      </p:sp>
      <p:sp>
        <p:nvSpPr>
          <p:cNvPr id="4" name="Slide Number Placeholder 3"/>
          <p:cNvSpPr>
            <a:spLocks noGrp="1"/>
          </p:cNvSpPr>
          <p:nvPr>
            <p:ph type="sldNum" sz="quarter" idx="10"/>
          </p:nvPr>
        </p:nvSpPr>
        <p:spPr/>
        <p:txBody>
          <a:bodyPr/>
          <a:lstStyle/>
          <a:p>
            <a:fld id="{2E7D2F9E-D167-4ED3-83EC-AE46EA34BEC3}" type="slidenum">
              <a:rPr lang="en-US" smtClean="0"/>
              <a:pPr/>
              <a:t>5</a:t>
            </a:fld>
            <a:endParaRPr lang="en-US" dirty="0"/>
          </a:p>
        </p:txBody>
      </p:sp>
    </p:spTree>
    <p:extLst>
      <p:ext uri="{BB962C8B-B14F-4D97-AF65-F5344CB8AC3E}">
        <p14:creationId xmlns:p14="http://schemas.microsoft.com/office/powerpoint/2010/main" val="18269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3B687CE-CBF8-4A50-838F-17F08DE5A2C3}"/>
              </a:ext>
            </a:extLst>
          </p:cNvPr>
          <p:cNvSpPr>
            <a:spLocks noGrp="1" noRot="1" noChangeAspect="1" noTextEdit="1"/>
          </p:cNvSpPr>
          <p:nvPr>
            <p:ph type="sldImg"/>
          </p:nvPr>
        </p:nvSpPr>
        <p:spPr/>
      </p:sp>
      <p:sp>
        <p:nvSpPr>
          <p:cNvPr id="72707" name="Notes Placeholder 2">
            <a:extLst>
              <a:ext uri="{FF2B5EF4-FFF2-40B4-BE49-F238E27FC236}">
                <a16:creationId xmlns:a16="http://schemas.microsoft.com/office/drawing/2014/main" id="{4E33AAB8-E170-4CFE-A9B1-D34E1106B762}"/>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fontScale="77500" lnSpcReduction="20000"/>
          </a:bodyPr>
          <a:lstStyle/>
          <a:p>
            <a:r>
              <a:rPr lang="en-US" altLang="en-US"/>
              <a:t>Not all segmentation criteria are equally important in every situation so don’t waste your time on activities that won’t help you to develop your startup faster. Decide which criteria you want to define your segments and which of them best fit your business model. You can characterize segments by any combination of these groups of criteria: </a:t>
            </a:r>
          </a:p>
          <a:p>
            <a:r>
              <a:rPr lang="en-US" altLang="en-US" i="1"/>
              <a:t>geographic </a:t>
            </a:r>
            <a:r>
              <a:rPr lang="en-US" altLang="en-US"/>
              <a:t>criteria include either your location or the location of your target customers, where your product or service will be used</a:t>
            </a:r>
          </a:p>
          <a:p>
            <a:r>
              <a:rPr lang="en-US" altLang="en-US" i="1"/>
              <a:t>demographic</a:t>
            </a:r>
            <a:r>
              <a:rPr lang="en-US" altLang="en-US"/>
              <a:t> criteria are the statistical characteristics of your target market, such as age, gender, education, household size, socio-demographical group (e.g., student, pensioner, disabled)</a:t>
            </a:r>
          </a:p>
          <a:p>
            <a:r>
              <a:rPr lang="en-US" altLang="en-US" i="1"/>
              <a:t>psychographic</a:t>
            </a:r>
            <a:r>
              <a:rPr lang="en-US" altLang="en-US"/>
              <a:t> criteria describe target customers by psychological or emotional traits, (e.g., risk-taker versus risk-averse early adopters versus late-stage buyers introverts versus extroverts)</a:t>
            </a:r>
          </a:p>
          <a:p>
            <a:r>
              <a:rPr lang="en-US" altLang="en-US" i="1"/>
              <a:t>behavior-based</a:t>
            </a:r>
            <a:r>
              <a:rPr lang="en-US" altLang="en-US"/>
              <a:t> criteria focus on the activities of target customer in any environment and situation (e.g., what the customer is doing at work and at home, what hobbies and vacations they choose, and when, how, and for why they use the product).</a:t>
            </a:r>
          </a:p>
          <a:p>
            <a:r>
              <a:rPr lang="en-US" altLang="en-US"/>
              <a:t>Segmentation based on demographic and psychographic criteria is sometimes called pre-existing segmentation and it is the most basic way of creating market segments. In pre-existing segmentation, the market is split according to pre-existing demographic or geographic criteria such as age, sex, social economic status, location, and type of living place. Demographic and psychographic criteria combined can describe the life stage that groups have in common: for example, college and career, young families, empty nesters, etc.</a:t>
            </a:r>
          </a:p>
          <a:p>
            <a:r>
              <a:rPr lang="en-US" altLang="en-US"/>
              <a:t>Pre-existing segments are easy to define and easy to target with advertising and media in classical marketing. But it doesn’t tell much about how these different target customers will perceive the value your startup wants to deliver and how they will respond to your marketing message. The world is changing: today we often see the same product being used by different age groups, e-commerce has made the location of the customer nearly meaningless, and digital products can be instantly delivered to nearly any place in the world with an Internet connection. </a:t>
            </a:r>
          </a:p>
          <a:p>
            <a:r>
              <a:rPr lang="en-US" altLang="en-US"/>
              <a:t>It’s a bit more difficult to do segmentation based on psychographic and behavior-based criteria. It requires some additional effort to measure the size of segments if they are not directly related to existing statistics. But customer needs and behavior-based segments are typically the most actionable forms of segments because you already know what drives your customers and how they’re currently solving their problems. That allows you to create the most appealing value proposition and most effective marketing communication. </a:t>
            </a:r>
          </a:p>
          <a:p>
            <a:endParaRPr lang="uk-UA" altLang="uk-UA"/>
          </a:p>
        </p:txBody>
      </p:sp>
      <p:sp>
        <p:nvSpPr>
          <p:cNvPr id="72708" name="Slide Number Placeholder 3">
            <a:extLst>
              <a:ext uri="{FF2B5EF4-FFF2-40B4-BE49-F238E27FC236}">
                <a16:creationId xmlns:a16="http://schemas.microsoft.com/office/drawing/2014/main" id="{481C6666-94A8-4669-9C24-CC54E15CD3F4}"/>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00000"/>
                </a:solidFill>
                <a:latin typeface="Helvetica Neue" charset="0"/>
                <a:ea typeface="Helvetica Neue" charset="0"/>
                <a:cs typeface="Helvetica Neue" charset="0"/>
                <a:sym typeface="Helvetica Neue" charset="0"/>
              </a:defRPr>
            </a:lvl1pPr>
            <a:lvl2pPr>
              <a:defRPr sz="3200">
                <a:solidFill>
                  <a:srgbClr val="000000"/>
                </a:solidFill>
                <a:latin typeface="Helvetica Neue" charset="0"/>
                <a:ea typeface="Helvetica Neue" charset="0"/>
                <a:cs typeface="Helvetica Neue" charset="0"/>
                <a:sym typeface="Helvetica Neue" charset="0"/>
              </a:defRPr>
            </a:lvl2pPr>
            <a:lvl3pPr>
              <a:defRPr sz="3200">
                <a:solidFill>
                  <a:srgbClr val="000000"/>
                </a:solidFill>
                <a:latin typeface="Helvetica Neue" charset="0"/>
                <a:ea typeface="Helvetica Neue" charset="0"/>
                <a:cs typeface="Helvetica Neue" charset="0"/>
                <a:sym typeface="Helvetica Neue" charset="0"/>
              </a:defRPr>
            </a:lvl3pPr>
            <a:lvl4pPr>
              <a:defRPr sz="3200">
                <a:solidFill>
                  <a:srgbClr val="000000"/>
                </a:solidFill>
                <a:latin typeface="Helvetica Neue" charset="0"/>
                <a:ea typeface="Helvetica Neue" charset="0"/>
                <a:cs typeface="Helvetica Neue" charset="0"/>
                <a:sym typeface="Helvetica Neue" charset="0"/>
              </a:defRPr>
            </a:lvl4pPr>
            <a:lvl5pPr>
              <a:defRPr sz="3200">
                <a:solidFill>
                  <a:srgbClr val="000000"/>
                </a:solidFill>
                <a:latin typeface="Helvetica Neue" charset="0"/>
                <a:ea typeface="Helvetica Neue" charset="0"/>
                <a:cs typeface="Helvetica Neue" charset="0"/>
                <a:sym typeface="Helvetica Neue" charset="0"/>
              </a:defRPr>
            </a:lvl5pPr>
            <a:lvl6pPr marL="22844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algn="r" defTabSz="914400" eaLnBrk="1" hangingPunct="1"/>
            <a:fld id="{9669BE51-C42F-44C2-BD9F-452B8C57AA20}" type="slidenum">
              <a:rPr lang="lt-LT" altLang="lt-LT" sz="1200">
                <a:latin typeface="Calibri" panose="020F0502020204030204" pitchFamily="34" charset="0"/>
              </a:rPr>
              <a:pPr algn="r" defTabSz="914400" eaLnBrk="1" hangingPunct="1"/>
              <a:t>14</a:t>
            </a:fld>
            <a:endParaRPr lang="lt-LT" altLang="lt-LT"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8587-93EC-4A07-A148-6CCD64388D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2386B6-8AE2-457F-ADE1-8D33282C47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D18F9F-1A99-4174-9C40-23E014B6A3F4}"/>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7E386AD2-348D-404C-8050-7284F3E6A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C62D8-93EA-4C54-8C87-F1D5710FF94F}"/>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8874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B0F4-48EC-401E-9ADD-5A4542457B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AD1CA8-71E5-413A-AFA0-D4A21371F6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43009-7F51-47EB-8332-FAB713A53CE4}"/>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FC4DA5CF-9F40-4D54-89D8-EA85C9A2B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6B206-18C0-4C0E-9536-5D4A2F0CB6C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597000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A0EE6B-33E1-4061-93F0-713621067B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E253B1-B3C8-4568-B823-AB05CD0C3F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60D22-623E-4504-A187-CB7B8B2D226B}"/>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341EE5EE-861A-4CB8-8830-5EB41891CC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11D0F-36EB-4F1B-83D8-B92FE80C5B78}"/>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43598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Main Title &amp; Subtitle">
    <p:spTree>
      <p:nvGrpSpPr>
        <p:cNvPr id="1" name=""/>
        <p:cNvGrpSpPr/>
        <p:nvPr/>
      </p:nvGrpSpPr>
      <p:grpSpPr>
        <a:xfrm>
          <a:off x="0" y="0"/>
          <a:ext cx="0" cy="0"/>
          <a:chOff x="0" y="0"/>
          <a:chExt cx="0" cy="0"/>
        </a:xfrm>
      </p:grpSpPr>
      <p:sp>
        <p:nvSpPr>
          <p:cNvPr id="6" name="Text Placeholder 3"/>
          <p:cNvSpPr>
            <a:spLocks noGrp="1"/>
          </p:cNvSpPr>
          <p:nvPr>
            <p:ph type="body" sz="half" idx="2" hasCustomPrompt="1"/>
          </p:nvPr>
        </p:nvSpPr>
        <p:spPr>
          <a:xfrm>
            <a:off x="517093" y="974041"/>
            <a:ext cx="11157817" cy="231007"/>
          </a:xfrm>
          <a:prstGeom prst="rect">
            <a:avLst/>
          </a:prstGeom>
        </p:spPr>
        <p:txBody>
          <a:bodyPr wrap="none" lIns="0" tIns="0" rIns="0" bIns="0" anchor="ctr">
            <a:noAutofit/>
          </a:bodyPr>
          <a:lstStyle>
            <a:lvl1pPr marL="0" indent="0" algn="l">
              <a:buNone/>
              <a:defRPr sz="1467" b="0" baseline="0">
                <a:solidFill>
                  <a:schemeClr val="bg1">
                    <a:lumMod val="50000"/>
                  </a:schemeClr>
                </a:solidFill>
                <a:latin typeface="+mn-lt"/>
                <a:ea typeface="Roboto" panose="02000000000000000000" pitchFamily="2" charset="0"/>
              </a:defRPr>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dirty="0"/>
              <a:t>CLICK TO EDITE SUBTITLE</a:t>
            </a:r>
          </a:p>
        </p:txBody>
      </p:sp>
      <p:sp>
        <p:nvSpPr>
          <p:cNvPr id="7" name="Title 2"/>
          <p:cNvSpPr>
            <a:spLocks noGrp="1"/>
          </p:cNvSpPr>
          <p:nvPr>
            <p:ph type="title"/>
          </p:nvPr>
        </p:nvSpPr>
        <p:spPr>
          <a:xfrm>
            <a:off x="517093" y="376816"/>
            <a:ext cx="11157817" cy="545945"/>
          </a:xfrm>
          <a:prstGeom prst="rect">
            <a:avLst/>
          </a:prstGeom>
        </p:spPr>
        <p:txBody>
          <a:bodyPr lIns="0" tIns="0" rIns="0" bIns="0" anchor="ctr"/>
          <a:lstStyle>
            <a:lvl1pPr algn="l">
              <a:defRPr sz="4000">
                <a:solidFill>
                  <a:schemeClr val="tx1">
                    <a:lumMod val="75000"/>
                    <a:lumOff val="25000"/>
                  </a:schemeClr>
                </a:solidFill>
              </a:defRPr>
            </a:lvl1pPr>
          </a:lstStyle>
          <a:p>
            <a:r>
              <a:rPr lang="en-US" dirty="0"/>
              <a:t>Click to edit Master title style</a:t>
            </a:r>
          </a:p>
        </p:txBody>
      </p:sp>
    </p:spTree>
    <p:extLst>
      <p:ext uri="{BB962C8B-B14F-4D97-AF65-F5344CB8AC3E}">
        <p14:creationId xmlns:p14="http://schemas.microsoft.com/office/powerpoint/2010/main" val="11785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964A-4579-4435-8BDC-6201794F27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8E509-A77B-40D6-A2A4-6638E93096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DD003-4C03-403B-A443-AE96B1D33AD5}"/>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18D29130-C8A1-4FC6-B65A-FCE35DF05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BB975-A501-468C-AD2A-64E3B3242247}"/>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511961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5155-A9B2-4D52-B423-F8A5C762F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D9127A-EFE8-452C-B045-71694A5EED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DB912-95A3-46CD-A776-C1027B9E6B5B}"/>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44755FA7-C966-4B40-999D-CE12250C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A42C9-825B-4365-97CF-750C24FB6A93}"/>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36874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5D6BE-5C61-46B3-B038-5751DBDEDA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FBC7DA-6AC6-4B32-992C-FED3809F13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FBE7DE-EDDC-4D7B-B1B2-2ACC3C6905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7572AB-F9E1-49E9-B2D9-6AB2C7A5BBBC}"/>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6" name="Footer Placeholder 5">
            <a:extLst>
              <a:ext uri="{FF2B5EF4-FFF2-40B4-BE49-F238E27FC236}">
                <a16:creationId xmlns:a16="http://schemas.microsoft.com/office/drawing/2014/main" id="{F00DF27E-CC38-4FC6-B272-AC41C4C75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96C637-9911-4EC9-990D-F127B4C2247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76650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49293-F357-41D6-A803-D903DD3428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C89A8E-D8D0-455D-848E-0F07777C8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CB6149-74DC-4365-8FE7-C3275C03AC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4207BC-32FC-4201-9A94-8D135DD6B4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C05C64-5D78-43FA-9FC9-197141361B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D28E7D-A649-4B0E-8D72-C3E4B9FEC286}"/>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8" name="Footer Placeholder 7">
            <a:extLst>
              <a:ext uri="{FF2B5EF4-FFF2-40B4-BE49-F238E27FC236}">
                <a16:creationId xmlns:a16="http://schemas.microsoft.com/office/drawing/2014/main" id="{AE6868D9-D044-4985-89FC-54025EF656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28F0C9-231F-4D03-A3C5-BE769077BE88}"/>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278948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529A8-1BE9-4585-9F3A-C1A181F31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FF59A3-A886-4A8B-982D-BD6E3797CF3C}"/>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4" name="Footer Placeholder 3">
            <a:extLst>
              <a:ext uri="{FF2B5EF4-FFF2-40B4-BE49-F238E27FC236}">
                <a16:creationId xmlns:a16="http://schemas.microsoft.com/office/drawing/2014/main" id="{42749194-DD25-43D9-B4C3-030E6C67B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A33049-4A99-47E6-B0DA-67A403AD3349}"/>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77853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90B854-3C7A-494D-BFFA-2DA731B35517}"/>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3" name="Footer Placeholder 2">
            <a:extLst>
              <a:ext uri="{FF2B5EF4-FFF2-40B4-BE49-F238E27FC236}">
                <a16:creationId xmlns:a16="http://schemas.microsoft.com/office/drawing/2014/main" id="{3ED90300-AE09-45DB-BD7D-E9D7599D3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98159A-967E-4C38-8E5E-0FBF630B57C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3008169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E64F-C831-404D-B8E3-34EF68A67E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AAEAC1-E677-4F42-8F7E-91F0724072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CE4A93-33D2-491C-9B31-1D11B4528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48005E-EA43-420A-BEA2-73B6A070CA26}"/>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6" name="Footer Placeholder 5">
            <a:extLst>
              <a:ext uri="{FF2B5EF4-FFF2-40B4-BE49-F238E27FC236}">
                <a16:creationId xmlns:a16="http://schemas.microsoft.com/office/drawing/2014/main" id="{63DBFAD9-A598-4AFC-877F-DD94CB869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A556A7-3C5E-4770-9FBA-23E54B815FF2}"/>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60060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435DA-94C0-49AE-9307-A6B553ACF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575A6A-B5D3-4450-AF98-8E97EC9052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1E144F-A880-497C-BA37-47C3A953E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BDBFCC-7E55-4D53-9B41-17ACD6EEEF2F}"/>
              </a:ext>
            </a:extLst>
          </p:cNvPr>
          <p:cNvSpPr>
            <a:spLocks noGrp="1"/>
          </p:cNvSpPr>
          <p:nvPr>
            <p:ph type="dt" sz="half" idx="10"/>
          </p:nvPr>
        </p:nvSpPr>
        <p:spPr/>
        <p:txBody>
          <a:bodyPr/>
          <a:lstStyle/>
          <a:p>
            <a:fld id="{1D639561-5E16-492A-99FE-B30EF7DD3829}" type="datetimeFigureOut">
              <a:rPr lang="en-US" smtClean="0"/>
              <a:t>1/4/2022</a:t>
            </a:fld>
            <a:endParaRPr lang="en-US"/>
          </a:p>
        </p:txBody>
      </p:sp>
      <p:sp>
        <p:nvSpPr>
          <p:cNvPr id="6" name="Footer Placeholder 5">
            <a:extLst>
              <a:ext uri="{FF2B5EF4-FFF2-40B4-BE49-F238E27FC236}">
                <a16:creationId xmlns:a16="http://schemas.microsoft.com/office/drawing/2014/main" id="{D54C51E0-6DBE-4BBF-8D2A-D9536D60D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19DB0B-2BC0-40BC-8534-89EB10DE3107}"/>
              </a:ext>
            </a:extLst>
          </p:cNvPr>
          <p:cNvSpPr>
            <a:spLocks noGrp="1"/>
          </p:cNvSpPr>
          <p:nvPr>
            <p:ph type="sldNum" sz="quarter" idx="12"/>
          </p:nvPr>
        </p:nvSpPr>
        <p:spPr/>
        <p:txBody>
          <a:bodyPr/>
          <a:lstStyle/>
          <a:p>
            <a:fld id="{9F65EF29-1CD1-4794-816C-F86933B6BFE9}" type="slidenum">
              <a:rPr lang="en-US" smtClean="0"/>
              <a:t>‹#›</a:t>
            </a:fld>
            <a:endParaRPr lang="en-US"/>
          </a:p>
        </p:txBody>
      </p:sp>
    </p:spTree>
    <p:extLst>
      <p:ext uri="{BB962C8B-B14F-4D97-AF65-F5344CB8AC3E}">
        <p14:creationId xmlns:p14="http://schemas.microsoft.com/office/powerpoint/2010/main" val="100532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8D12F4-9CED-4945-85A2-49ABE1CFCD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611ED13-906D-4C8D-BC72-AB03CACDC7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8EED9-944E-4FCA-B2D4-905B70FEDB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639561-5E16-492A-99FE-B30EF7DD3829}" type="datetimeFigureOut">
              <a:rPr lang="en-US" smtClean="0"/>
              <a:t>1/4/2022</a:t>
            </a:fld>
            <a:endParaRPr lang="en-US"/>
          </a:p>
        </p:txBody>
      </p:sp>
      <p:sp>
        <p:nvSpPr>
          <p:cNvPr id="5" name="Footer Placeholder 4">
            <a:extLst>
              <a:ext uri="{FF2B5EF4-FFF2-40B4-BE49-F238E27FC236}">
                <a16:creationId xmlns:a16="http://schemas.microsoft.com/office/drawing/2014/main" id="{84A21348-EBA8-4A12-96C8-C9324CAE0A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6E7327-405A-4401-BEF8-3473D229B1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5EF29-1CD1-4794-816C-F86933B6BFE9}" type="slidenum">
              <a:rPr lang="en-US" smtClean="0"/>
              <a:t>‹#›</a:t>
            </a:fld>
            <a:endParaRPr lang="en-US"/>
          </a:p>
        </p:txBody>
      </p:sp>
    </p:spTree>
    <p:extLst>
      <p:ext uri="{BB962C8B-B14F-4D97-AF65-F5344CB8AC3E}">
        <p14:creationId xmlns:p14="http://schemas.microsoft.com/office/powerpoint/2010/main" val="4105522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1.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31520" y="230205"/>
            <a:ext cx="10996704" cy="6431184"/>
          </a:xfrm>
          <a:prstGeom prst="rect">
            <a:avLst/>
          </a:prstGeom>
        </p:spPr>
      </p:pic>
    </p:spTree>
    <p:extLst>
      <p:ext uri="{BB962C8B-B14F-4D97-AF65-F5344CB8AC3E}">
        <p14:creationId xmlns:p14="http://schemas.microsoft.com/office/powerpoint/2010/main" val="610463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423E62D-92A4-4527-BADF-BAFA4FE94704}"/>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smtClean="0">
                <a:solidFill>
                  <a:schemeClr val="tx1"/>
                </a:solidFill>
              </a:rPr>
              <a:t>Saldumynų be pridėtinio cukraus rinka</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sp>
        <p:nvSpPr>
          <p:cNvPr id="7" name="TextBox 6">
            <a:extLst>
              <a:ext uri="{FF2B5EF4-FFF2-40B4-BE49-F238E27FC236}">
                <a16:creationId xmlns:a16="http://schemas.microsoft.com/office/drawing/2014/main" id="{31F24CB0-C05E-4AEB-8CAB-B139D0F211B6}"/>
              </a:ext>
            </a:extLst>
          </p:cNvPr>
          <p:cNvSpPr txBox="1"/>
          <p:nvPr/>
        </p:nvSpPr>
        <p:spPr>
          <a:xfrm>
            <a:off x="3150852" y="1930243"/>
            <a:ext cx="1276350" cy="323165"/>
          </a:xfrm>
          <a:prstGeom prst="rect">
            <a:avLst/>
          </a:prstGeom>
          <a:noFill/>
        </p:spPr>
        <p:txBody>
          <a:bodyPr>
            <a:spAutoFit/>
          </a:bodyPr>
          <a:lstStyle/>
          <a:p>
            <a:pPr algn="r" defTabSz="685800">
              <a:defRPr/>
            </a:pPr>
            <a:r>
              <a:rPr lang="lt-LT" sz="1500" dirty="0">
                <a:solidFill>
                  <a:prstClr val="white"/>
                </a:solidFill>
                <a:latin typeface="Helvetica Neue"/>
                <a:cs typeface="Arial" panose="020B0604020202020204" pitchFamily="34" charset="0"/>
              </a:rPr>
              <a:t>???</a:t>
            </a:r>
            <a:endParaRPr lang="en-US" sz="1500" dirty="0">
              <a:solidFill>
                <a:prstClr val="white"/>
              </a:solidFill>
              <a:latin typeface="Helvetica Neue"/>
              <a:cs typeface="Arial" panose="020B0604020202020204" pitchFamily="34" charset="0"/>
            </a:endParaRPr>
          </a:p>
        </p:txBody>
      </p:sp>
      <p:sp>
        <p:nvSpPr>
          <p:cNvPr id="8" name="TextBox 7">
            <a:extLst>
              <a:ext uri="{FF2B5EF4-FFF2-40B4-BE49-F238E27FC236}">
                <a16:creationId xmlns:a16="http://schemas.microsoft.com/office/drawing/2014/main" id="{5A115C8F-6108-4357-A43F-775542B2CBEA}"/>
              </a:ext>
            </a:extLst>
          </p:cNvPr>
          <p:cNvSpPr txBox="1"/>
          <p:nvPr/>
        </p:nvSpPr>
        <p:spPr>
          <a:xfrm>
            <a:off x="3160377" y="2577943"/>
            <a:ext cx="1276350" cy="323165"/>
          </a:xfrm>
          <a:prstGeom prst="rect">
            <a:avLst/>
          </a:prstGeom>
          <a:noFill/>
        </p:spPr>
        <p:txBody>
          <a:bodyPr>
            <a:spAutoFit/>
          </a:bodyPr>
          <a:lstStyle/>
          <a:p>
            <a:pPr algn="r" defTabSz="685800">
              <a:defRPr/>
            </a:pPr>
            <a:r>
              <a:rPr lang="lt-LT" sz="1500" dirty="0">
                <a:solidFill>
                  <a:prstClr val="white"/>
                </a:solidFill>
                <a:latin typeface="Helvetica Neue"/>
                <a:cs typeface="Arial" panose="020B0604020202020204" pitchFamily="34" charset="0"/>
              </a:rPr>
              <a:t>???</a:t>
            </a:r>
            <a:endParaRPr lang="en-US" sz="1500" dirty="0">
              <a:solidFill>
                <a:prstClr val="white"/>
              </a:solidFill>
              <a:latin typeface="Helvetica Neue"/>
              <a:cs typeface="Arial" panose="020B0604020202020204" pitchFamily="34" charset="0"/>
            </a:endParaRPr>
          </a:p>
        </p:txBody>
      </p:sp>
      <p:sp>
        <p:nvSpPr>
          <p:cNvPr id="14" name="TextBox 13">
            <a:extLst>
              <a:ext uri="{FF2B5EF4-FFF2-40B4-BE49-F238E27FC236}">
                <a16:creationId xmlns:a16="http://schemas.microsoft.com/office/drawing/2014/main" id="{4D0BC454-CD04-40BE-963F-75686214AF06}"/>
              </a:ext>
            </a:extLst>
          </p:cNvPr>
          <p:cNvSpPr txBox="1"/>
          <p:nvPr/>
        </p:nvSpPr>
        <p:spPr>
          <a:xfrm>
            <a:off x="517093" y="1392573"/>
            <a:ext cx="5832430" cy="553998"/>
          </a:xfrm>
          <a:prstGeom prst="rect">
            <a:avLst/>
          </a:prstGeom>
          <a:noFill/>
        </p:spPr>
        <p:txBody>
          <a:bodyPr wrap="none" rtlCol="0">
            <a:spAutoFit/>
          </a:bodyPr>
          <a:lstStyle/>
          <a:p>
            <a:r>
              <a:rPr lang="en-US" dirty="0"/>
              <a:t>4. </a:t>
            </a:r>
            <a:r>
              <a:rPr lang="lt-LT" dirty="0" smtClean="0"/>
              <a:t>Pramonės analizė</a:t>
            </a:r>
            <a:endParaRPr lang="en-US" dirty="0"/>
          </a:p>
          <a:p>
            <a:r>
              <a:rPr lang="lt-LT" sz="1200" dirty="0"/>
              <a:t>Kas yra jūsų konkurentai? Kokie yra pagrindiniai veiksniai, susiję su sėkme jūsų pramonėje?</a:t>
            </a:r>
            <a:endParaRPr lang="en-US" sz="1200" dirty="0"/>
          </a:p>
        </p:txBody>
      </p:sp>
      <p:sp>
        <p:nvSpPr>
          <p:cNvPr id="15" name="TextBox 14">
            <a:extLst>
              <a:ext uri="{FF2B5EF4-FFF2-40B4-BE49-F238E27FC236}">
                <a16:creationId xmlns:a16="http://schemas.microsoft.com/office/drawing/2014/main" id="{38382587-7B5F-496F-82BC-DF4080594D8E}"/>
              </a:ext>
            </a:extLst>
          </p:cNvPr>
          <p:cNvSpPr txBox="1"/>
          <p:nvPr/>
        </p:nvSpPr>
        <p:spPr>
          <a:xfrm>
            <a:off x="517093" y="1983485"/>
            <a:ext cx="11042936" cy="206210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600" dirty="0" smtClean="0">
                <a:solidFill>
                  <a:schemeClr val="tx1"/>
                </a:solidFill>
              </a:rPr>
              <a:t>Pagrindiniai tiesioginiai konkurentai rinkoje yra saldumynai be pridėtinio cukraus – šokoladai, batonėliai. </a:t>
            </a:r>
            <a:endParaRPr lang="en-US" sz="1600" dirty="0">
              <a:solidFill>
                <a:schemeClr val="tx1"/>
              </a:solidFill>
            </a:endParaRPr>
          </a:p>
          <a:p>
            <a:endParaRPr lang="en-US" sz="1600" dirty="0">
              <a:solidFill>
                <a:schemeClr val="tx1"/>
              </a:solidFill>
            </a:endParaRPr>
          </a:p>
          <a:p>
            <a:pPr lvl="0">
              <a:defRPr/>
            </a:pPr>
            <a:r>
              <a:rPr lang="lt-LT" sz="1600" dirty="0" smtClean="0">
                <a:solidFill>
                  <a:schemeClr val="tx1"/>
                </a:solidFill>
              </a:rPr>
              <a:t>Potencialūs konkurentai</a:t>
            </a:r>
            <a:r>
              <a:rPr lang="en-US" sz="1600" dirty="0" smtClean="0">
                <a:solidFill>
                  <a:schemeClr val="tx1"/>
                </a:solidFill>
              </a:rPr>
              <a:t>: </a:t>
            </a:r>
            <a:r>
              <a:rPr lang="en-US" sz="1600" dirty="0">
                <a:solidFill>
                  <a:schemeClr val="tx1"/>
                </a:solidFill>
              </a:rPr>
              <a:t>“Funky Fat Foods” </a:t>
            </a:r>
            <a:r>
              <a:rPr lang="lt-LT" sz="1600" dirty="0" smtClean="0">
                <a:solidFill>
                  <a:schemeClr val="tx1"/>
                </a:solidFill>
              </a:rPr>
              <a:t>šokoladai</a:t>
            </a:r>
            <a:r>
              <a:rPr lang="en-US" sz="1600" dirty="0" smtClean="0">
                <a:solidFill>
                  <a:schemeClr val="tx1"/>
                </a:solidFill>
              </a:rPr>
              <a:t>, </a:t>
            </a:r>
            <a:r>
              <a:rPr lang="en-US" sz="1600" dirty="0">
                <a:solidFill>
                  <a:schemeClr val="tx1"/>
                </a:solidFill>
              </a:rPr>
              <a:t>“Boost Ball” keto </a:t>
            </a:r>
            <a:r>
              <a:rPr lang="lt-LT" sz="1600" dirty="0" smtClean="0">
                <a:solidFill>
                  <a:schemeClr val="tx1"/>
                </a:solidFill>
              </a:rPr>
              <a:t>kąsneliai</a:t>
            </a:r>
            <a:r>
              <a:rPr lang="en-US" sz="1600" dirty="0" smtClean="0">
                <a:solidFill>
                  <a:schemeClr val="tx1"/>
                </a:solidFill>
              </a:rPr>
              <a:t>, </a:t>
            </a:r>
            <a:r>
              <a:rPr lang="en-US" sz="1600" dirty="0">
                <a:solidFill>
                  <a:schemeClr val="tx1"/>
                </a:solidFill>
              </a:rPr>
              <a:t>“Lenny’s &amp; Larry’s” keto </a:t>
            </a:r>
            <a:r>
              <a:rPr lang="lt-LT" sz="1600" dirty="0" smtClean="0">
                <a:solidFill>
                  <a:schemeClr val="tx1"/>
                </a:solidFill>
              </a:rPr>
              <a:t>sausainiai</a:t>
            </a:r>
            <a:r>
              <a:rPr lang="en-US" sz="1600" dirty="0" smtClean="0">
                <a:solidFill>
                  <a:schemeClr val="tx1"/>
                </a:solidFill>
              </a:rPr>
              <a:t>, </a:t>
            </a:r>
            <a:r>
              <a:rPr lang="en-US" sz="1600" dirty="0">
                <a:solidFill>
                  <a:schemeClr val="tx1"/>
                </a:solidFill>
              </a:rPr>
              <a:t>“FattBar”</a:t>
            </a:r>
          </a:p>
          <a:p>
            <a:pPr lvl="0">
              <a:defRPr/>
            </a:pPr>
            <a:r>
              <a:rPr lang="en-US" sz="1600" dirty="0">
                <a:solidFill>
                  <a:schemeClr val="tx1"/>
                </a:solidFill>
              </a:rPr>
              <a:t>Keto </a:t>
            </a:r>
            <a:r>
              <a:rPr lang="lt-LT" sz="1600" dirty="0" smtClean="0">
                <a:solidFill>
                  <a:schemeClr val="tx1"/>
                </a:solidFill>
              </a:rPr>
              <a:t>šokoladiniai batonėliai</a:t>
            </a:r>
            <a:r>
              <a:rPr lang="en-US" sz="1600" dirty="0" smtClean="0">
                <a:solidFill>
                  <a:schemeClr val="tx1"/>
                </a:solidFill>
              </a:rPr>
              <a:t>, </a:t>
            </a:r>
            <a:r>
              <a:rPr lang="en-US" sz="1600" dirty="0">
                <a:solidFill>
                  <a:schemeClr val="tx1"/>
                </a:solidFill>
              </a:rPr>
              <a:t>“Kiss my keto” </a:t>
            </a:r>
            <a:r>
              <a:rPr lang="lt-LT" sz="1600" dirty="0" smtClean="0">
                <a:solidFill>
                  <a:schemeClr val="tx1"/>
                </a:solidFill>
              </a:rPr>
              <a:t>šokoladai</a:t>
            </a:r>
            <a:r>
              <a:rPr lang="en-US" sz="1600" dirty="0" smtClean="0">
                <a:solidFill>
                  <a:schemeClr val="tx1"/>
                </a:solidFill>
              </a:rPr>
              <a:t>, </a:t>
            </a:r>
            <a:r>
              <a:rPr lang="en-US" sz="1600" dirty="0">
                <a:solidFill>
                  <a:schemeClr val="tx1"/>
                </a:solidFill>
              </a:rPr>
              <a:t>„BeKeto“ </a:t>
            </a:r>
            <a:r>
              <a:rPr lang="lt-LT" sz="1600" dirty="0" smtClean="0">
                <a:solidFill>
                  <a:schemeClr val="tx1"/>
                </a:solidFill>
              </a:rPr>
              <a:t>šokoladai</a:t>
            </a:r>
            <a:r>
              <a:rPr lang="en-US" sz="1600" dirty="0" smtClean="0">
                <a:solidFill>
                  <a:schemeClr val="tx1"/>
                </a:solidFill>
              </a:rPr>
              <a:t>, </a:t>
            </a:r>
            <a:r>
              <a:rPr lang="en-US" sz="1600" dirty="0">
                <a:solidFill>
                  <a:schemeClr val="tx1"/>
                </a:solidFill>
              </a:rPr>
              <a:t>“Ketofy” </a:t>
            </a:r>
            <a:r>
              <a:rPr lang="lt-LT" sz="1600" dirty="0" smtClean="0">
                <a:solidFill>
                  <a:schemeClr val="tx1"/>
                </a:solidFill>
              </a:rPr>
              <a:t>šokoladai</a:t>
            </a:r>
            <a:r>
              <a:rPr lang="en-US" sz="1600" dirty="0" smtClean="0">
                <a:solidFill>
                  <a:schemeClr val="tx1"/>
                </a:solidFill>
              </a:rPr>
              <a:t>, </a:t>
            </a:r>
            <a:r>
              <a:rPr lang="en-US" sz="1600" dirty="0">
                <a:solidFill>
                  <a:schemeClr val="tx1"/>
                </a:solidFill>
              </a:rPr>
              <a:t>“Cando” </a:t>
            </a:r>
            <a:r>
              <a:rPr lang="lt-LT" sz="1600" dirty="0" smtClean="0">
                <a:solidFill>
                  <a:schemeClr val="tx1"/>
                </a:solidFill>
              </a:rPr>
              <a:t>šokolado gabalėliai</a:t>
            </a:r>
            <a:r>
              <a:rPr lang="en-US" sz="1600" dirty="0" smtClean="0">
                <a:solidFill>
                  <a:schemeClr val="tx1"/>
                </a:solidFill>
              </a:rPr>
              <a:t>, </a:t>
            </a:r>
            <a:r>
              <a:rPr lang="en-US" sz="1600" dirty="0">
                <a:solidFill>
                  <a:schemeClr val="tx1"/>
                </a:solidFill>
              </a:rPr>
              <a:t>“Sweet </a:t>
            </a:r>
            <a:r>
              <a:rPr lang="en-US" sz="1600" dirty="0" smtClean="0">
                <a:solidFill>
                  <a:schemeClr val="tx1"/>
                </a:solidFill>
              </a:rPr>
              <a:t>nutrition”</a:t>
            </a:r>
            <a:r>
              <a:rPr lang="lt-LT" sz="1600" dirty="0" smtClean="0">
                <a:solidFill>
                  <a:schemeClr val="tx1"/>
                </a:solidFill>
              </a:rPr>
              <a:t> sausainiai su šokolado gabalėliais</a:t>
            </a:r>
            <a:r>
              <a:rPr lang="en-US" sz="1600" dirty="0" smtClean="0">
                <a:solidFill>
                  <a:schemeClr val="tx1"/>
                </a:solidFill>
              </a:rPr>
              <a:t>, </a:t>
            </a:r>
            <a:r>
              <a:rPr lang="en-US" sz="1600" dirty="0">
                <a:solidFill>
                  <a:schemeClr val="tx1"/>
                </a:solidFill>
              </a:rPr>
              <a:t>“MCT co.” MCT </a:t>
            </a:r>
            <a:r>
              <a:rPr lang="lt-LT" sz="1600" dirty="0" smtClean="0">
                <a:solidFill>
                  <a:schemeClr val="tx1"/>
                </a:solidFill>
              </a:rPr>
              <a:t>batonėliai</a:t>
            </a:r>
            <a:r>
              <a:rPr lang="en-US" sz="1600" dirty="0" smtClean="0">
                <a:solidFill>
                  <a:schemeClr val="tx1"/>
                </a:solidFill>
              </a:rPr>
              <a:t>.</a:t>
            </a:r>
            <a:endParaRPr lang="en-US" sz="1600" dirty="0">
              <a:solidFill>
                <a:schemeClr val="tx1"/>
              </a:solidFill>
            </a:endParaRPr>
          </a:p>
          <a:p>
            <a:pPr lvl="0">
              <a:defRPr/>
            </a:pPr>
            <a:endParaRPr lang="en-US" sz="1600" dirty="0">
              <a:solidFill>
                <a:schemeClr val="tx1"/>
              </a:solidFill>
            </a:endParaRPr>
          </a:p>
          <a:p>
            <a:pPr lvl="0">
              <a:defRPr/>
            </a:pPr>
            <a:r>
              <a:rPr lang="lt-LT" sz="1600" dirty="0" smtClean="0">
                <a:solidFill>
                  <a:schemeClr val="tx1"/>
                </a:solidFill>
              </a:rPr>
              <a:t>Sėkmės faktoriai </a:t>
            </a:r>
            <a:r>
              <a:rPr lang="en-US" sz="1600" dirty="0" smtClean="0">
                <a:solidFill>
                  <a:schemeClr val="tx1"/>
                </a:solidFill>
              </a:rPr>
              <a:t>– </a:t>
            </a:r>
            <a:r>
              <a:rPr lang="lt-LT" sz="1600" dirty="0" smtClean="0">
                <a:solidFill>
                  <a:schemeClr val="tx1"/>
                </a:solidFill>
              </a:rPr>
              <a:t>didesnis VGT, mažai angliavandenių, patogūs paskirstymo kanalai, skonių įvairovė kaip ir įprastų šokoladų, BIO, veganiški, daugkartinio naudojimo pakuotė, kuri yra tvari. </a:t>
            </a:r>
            <a:endParaRPr lang="en-US" dirty="0"/>
          </a:p>
        </p:txBody>
      </p:sp>
      <p:sp>
        <p:nvSpPr>
          <p:cNvPr id="16" name="TextBox 15">
            <a:extLst>
              <a:ext uri="{FF2B5EF4-FFF2-40B4-BE49-F238E27FC236}">
                <a16:creationId xmlns:a16="http://schemas.microsoft.com/office/drawing/2014/main" id="{4C6FAFF5-722F-47BA-ACB6-131CC75309E0}"/>
              </a:ext>
            </a:extLst>
          </p:cNvPr>
          <p:cNvSpPr txBox="1"/>
          <p:nvPr/>
        </p:nvSpPr>
        <p:spPr>
          <a:xfrm>
            <a:off x="517091" y="4040995"/>
            <a:ext cx="11042936" cy="553998"/>
          </a:xfrm>
          <a:prstGeom prst="rect">
            <a:avLst/>
          </a:prstGeom>
          <a:noFill/>
        </p:spPr>
        <p:txBody>
          <a:bodyPr wrap="square" rtlCol="0">
            <a:spAutoFit/>
          </a:bodyPr>
          <a:lstStyle/>
          <a:p>
            <a:r>
              <a:rPr lang="en-US" dirty="0"/>
              <a:t>5. </a:t>
            </a:r>
            <a:r>
              <a:rPr lang="lt-LT" dirty="0" smtClean="0"/>
              <a:t>Tikslinė rinka</a:t>
            </a:r>
            <a:endParaRPr lang="en-US" dirty="0"/>
          </a:p>
          <a:p>
            <a:r>
              <a:rPr lang="lt-LT" sz="1200" dirty="0"/>
              <a:t>Į kokius klientus orientuojatės? Kas yra jūsų tiksliniai segmentai ir idealūs klientai? Kokio dydžio yra rinka? </a:t>
            </a:r>
            <a:endParaRPr lang="en-US" sz="1200" dirty="0"/>
          </a:p>
        </p:txBody>
      </p:sp>
      <p:sp>
        <p:nvSpPr>
          <p:cNvPr id="17" name="TextBox 16">
            <a:extLst>
              <a:ext uri="{FF2B5EF4-FFF2-40B4-BE49-F238E27FC236}">
                <a16:creationId xmlns:a16="http://schemas.microsoft.com/office/drawing/2014/main" id="{2A49241A-7AAF-446E-B5AA-3361383CB06D}"/>
              </a:ext>
            </a:extLst>
          </p:cNvPr>
          <p:cNvSpPr txBox="1"/>
          <p:nvPr/>
        </p:nvSpPr>
        <p:spPr>
          <a:xfrm>
            <a:off x="517092" y="4604241"/>
            <a:ext cx="11042935" cy="184665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600" dirty="0" smtClean="0">
                <a:solidFill>
                  <a:schemeClr val="tx1"/>
                </a:solidFill>
              </a:rPr>
              <a:t>Mūs</a:t>
            </a:r>
            <a:r>
              <a:rPr lang="lt-LT" sz="1600" dirty="0" smtClean="0">
                <a:solidFill>
                  <a:schemeClr val="tx1"/>
                </a:solidFill>
              </a:rPr>
              <a:t>ų tikslinė rinka yra:</a:t>
            </a:r>
          </a:p>
          <a:p>
            <a:r>
              <a:rPr lang="lt-LT" sz="1600" dirty="0">
                <a:solidFill>
                  <a:schemeClr val="tx1"/>
                </a:solidFill>
              </a:rPr>
              <a:t>-</a:t>
            </a:r>
            <a:r>
              <a:rPr lang="lt-LT" sz="1600" dirty="0" smtClean="0">
                <a:solidFill>
                  <a:schemeClr val="tx1"/>
                </a:solidFill>
              </a:rPr>
              <a:t> Žmonės, kurie nori valgyti saldumynus be kaltės jausmo</a:t>
            </a:r>
            <a:r>
              <a:rPr lang="en-US" sz="1600" dirty="0" smtClean="0">
                <a:solidFill>
                  <a:schemeClr val="tx1"/>
                </a:solidFill>
              </a:rPr>
              <a:t>. </a:t>
            </a:r>
            <a:r>
              <a:rPr lang="lt-LT" sz="1600" dirty="0" smtClean="0">
                <a:solidFill>
                  <a:schemeClr val="tx1"/>
                </a:solidFill>
              </a:rPr>
              <a:t>Visame pasaulyje -</a:t>
            </a:r>
            <a:r>
              <a:rPr lang="en-US" sz="1600" dirty="0" smtClean="0">
                <a:solidFill>
                  <a:schemeClr val="tx1"/>
                </a:solidFill>
              </a:rPr>
              <a:t> </a:t>
            </a:r>
            <a:r>
              <a:rPr lang="en-US" sz="1600" dirty="0">
                <a:solidFill>
                  <a:schemeClr val="tx1"/>
                </a:solidFill>
              </a:rPr>
              <a:t>42% </a:t>
            </a:r>
            <a:r>
              <a:rPr lang="lt-LT" sz="1600" dirty="0" smtClean="0">
                <a:solidFill>
                  <a:schemeClr val="tx1"/>
                </a:solidFill>
              </a:rPr>
              <a:t>vyrų ir </a:t>
            </a:r>
            <a:r>
              <a:rPr lang="en-US" sz="1600" dirty="0" smtClean="0">
                <a:solidFill>
                  <a:schemeClr val="tx1"/>
                </a:solidFill>
              </a:rPr>
              <a:t>43</a:t>
            </a:r>
            <a:r>
              <a:rPr lang="en-US" sz="1600" dirty="0">
                <a:solidFill>
                  <a:schemeClr val="tx1"/>
                </a:solidFill>
              </a:rPr>
              <a:t>% </a:t>
            </a:r>
            <a:r>
              <a:rPr lang="lt-LT" sz="1600" dirty="0" smtClean="0">
                <a:solidFill>
                  <a:schemeClr val="tx1"/>
                </a:solidFill>
              </a:rPr>
              <a:t>moterų stebi, ką valgo, kad galėtų kontroliuoti savo svorį. </a:t>
            </a:r>
            <a:r>
              <a:rPr lang="en-US" sz="1600" dirty="0" smtClean="0">
                <a:solidFill>
                  <a:schemeClr val="tx1"/>
                </a:solidFill>
              </a:rPr>
              <a:t>(Euromonitor,2020</a:t>
            </a:r>
            <a:r>
              <a:rPr lang="en-US" sz="1600" dirty="0">
                <a:solidFill>
                  <a:schemeClr val="tx1"/>
                </a:solidFill>
              </a:rPr>
              <a:t>);</a:t>
            </a:r>
          </a:p>
          <a:p>
            <a:r>
              <a:rPr lang="en-US" sz="1600" dirty="0" smtClean="0">
                <a:solidFill>
                  <a:schemeClr val="tx1"/>
                </a:solidFill>
              </a:rPr>
              <a:t>-</a:t>
            </a:r>
            <a:r>
              <a:rPr lang="lt-LT" sz="1600" dirty="0" smtClean="0">
                <a:solidFill>
                  <a:schemeClr val="tx1"/>
                </a:solidFill>
              </a:rPr>
              <a:t> Lėtinėmis ligomis sergantys žmonės</a:t>
            </a:r>
            <a:r>
              <a:rPr lang="en-US" sz="1600" dirty="0" smtClean="0">
                <a:solidFill>
                  <a:schemeClr val="tx1"/>
                </a:solidFill>
              </a:rPr>
              <a:t>, </a:t>
            </a:r>
            <a:r>
              <a:rPr lang="lt-LT" sz="1600" dirty="0" smtClean="0">
                <a:solidFill>
                  <a:schemeClr val="tx1"/>
                </a:solidFill>
              </a:rPr>
              <a:t>Lietuvoje - </a:t>
            </a:r>
            <a:r>
              <a:rPr lang="en-US" sz="1600" dirty="0" smtClean="0">
                <a:solidFill>
                  <a:schemeClr val="tx1"/>
                </a:solidFill>
              </a:rPr>
              <a:t>28.1</a:t>
            </a:r>
            <a:r>
              <a:rPr lang="en-US" sz="1600" dirty="0">
                <a:solidFill>
                  <a:schemeClr val="tx1"/>
                </a:solidFill>
              </a:rPr>
              <a:t>% </a:t>
            </a:r>
            <a:r>
              <a:rPr lang="lt-LT" sz="1600" dirty="0" smtClean="0">
                <a:solidFill>
                  <a:schemeClr val="tx1"/>
                </a:solidFill>
              </a:rPr>
              <a:t>žmonių turi aukštą kraujospūdį </a:t>
            </a:r>
            <a:r>
              <a:rPr lang="en-US" sz="1600" dirty="0" smtClean="0">
                <a:solidFill>
                  <a:schemeClr val="tx1"/>
                </a:solidFill>
              </a:rPr>
              <a:t>, </a:t>
            </a:r>
            <a:r>
              <a:rPr lang="en-US" sz="1600" dirty="0">
                <a:solidFill>
                  <a:schemeClr val="tx1"/>
                </a:solidFill>
              </a:rPr>
              <a:t>4.4.% </a:t>
            </a:r>
            <a:r>
              <a:rPr lang="lt-LT" sz="1600" dirty="0" smtClean="0">
                <a:solidFill>
                  <a:schemeClr val="tx1"/>
                </a:solidFill>
              </a:rPr>
              <a:t>- diabetą</a:t>
            </a:r>
            <a:r>
              <a:rPr lang="en-US" sz="1600" dirty="0" smtClean="0">
                <a:solidFill>
                  <a:schemeClr val="tx1"/>
                </a:solidFill>
              </a:rPr>
              <a:t>, </a:t>
            </a:r>
            <a:r>
              <a:rPr lang="en-US" sz="1600" dirty="0">
                <a:solidFill>
                  <a:schemeClr val="tx1"/>
                </a:solidFill>
              </a:rPr>
              <a:t>17.3% </a:t>
            </a:r>
            <a:r>
              <a:rPr lang="lt-LT" sz="1600" dirty="0" smtClean="0">
                <a:solidFill>
                  <a:schemeClr val="tx1"/>
                </a:solidFill>
              </a:rPr>
              <a:t>- nutukimą</a:t>
            </a:r>
            <a:r>
              <a:rPr lang="en-US" sz="1600" dirty="0" smtClean="0">
                <a:solidFill>
                  <a:schemeClr val="tx1"/>
                </a:solidFill>
              </a:rPr>
              <a:t>;</a:t>
            </a:r>
            <a:endParaRPr lang="en-US" sz="1600" dirty="0">
              <a:solidFill>
                <a:schemeClr val="tx1"/>
              </a:solidFill>
            </a:endParaRPr>
          </a:p>
          <a:p>
            <a:r>
              <a:rPr lang="en-US" sz="1600" dirty="0">
                <a:solidFill>
                  <a:schemeClr val="tx1"/>
                </a:solidFill>
              </a:rPr>
              <a:t>- </a:t>
            </a:r>
            <a:r>
              <a:rPr lang="lt-LT" sz="1600" dirty="0" smtClean="0">
                <a:solidFill>
                  <a:schemeClr val="tx1"/>
                </a:solidFill>
              </a:rPr>
              <a:t>Sportininkai</a:t>
            </a:r>
            <a:r>
              <a:rPr lang="en-US" sz="1600" dirty="0" smtClean="0">
                <a:solidFill>
                  <a:schemeClr val="tx1"/>
                </a:solidFill>
              </a:rPr>
              <a:t>. </a:t>
            </a:r>
            <a:r>
              <a:rPr lang="lt-LT" sz="1600" dirty="0" smtClean="0">
                <a:solidFill>
                  <a:schemeClr val="tx1"/>
                </a:solidFill>
              </a:rPr>
              <a:t>Lietuvoje </a:t>
            </a:r>
            <a:r>
              <a:rPr lang="en-US" sz="1600" dirty="0" smtClean="0">
                <a:solidFill>
                  <a:schemeClr val="tx1"/>
                </a:solidFill>
              </a:rPr>
              <a:t>13.2-24.1</a:t>
            </a:r>
            <a:r>
              <a:rPr lang="en-US" sz="1600" dirty="0">
                <a:solidFill>
                  <a:schemeClr val="tx1"/>
                </a:solidFill>
              </a:rPr>
              <a:t>% </a:t>
            </a:r>
            <a:r>
              <a:rPr lang="lt-LT" sz="1600" dirty="0" smtClean="0">
                <a:solidFill>
                  <a:schemeClr val="tx1"/>
                </a:solidFill>
              </a:rPr>
              <a:t>žmonių sportuoja</a:t>
            </a:r>
            <a:r>
              <a:rPr lang="en-US" sz="1600" dirty="0" smtClean="0">
                <a:solidFill>
                  <a:schemeClr val="tx1"/>
                </a:solidFill>
              </a:rPr>
              <a:t>.</a:t>
            </a:r>
            <a:endParaRPr lang="en-US" sz="1600" dirty="0">
              <a:solidFill>
                <a:schemeClr val="tx1"/>
              </a:solidFill>
            </a:endParaRPr>
          </a:p>
          <a:p>
            <a:r>
              <a:rPr lang="en-US" sz="1600" dirty="0">
                <a:solidFill>
                  <a:schemeClr val="tx1"/>
                </a:solidFill>
              </a:rPr>
              <a:t>- </a:t>
            </a:r>
            <a:r>
              <a:rPr lang="lt-LT" sz="1600" dirty="0" smtClean="0">
                <a:solidFill>
                  <a:schemeClr val="tx1"/>
                </a:solidFill>
              </a:rPr>
              <a:t>Veganai</a:t>
            </a:r>
            <a:r>
              <a:rPr lang="en-US" sz="1600" dirty="0" smtClean="0">
                <a:solidFill>
                  <a:schemeClr val="tx1"/>
                </a:solidFill>
              </a:rPr>
              <a:t>. </a:t>
            </a:r>
            <a:r>
              <a:rPr lang="lt-LT" sz="1600" dirty="0" smtClean="0">
                <a:solidFill>
                  <a:schemeClr val="tx1"/>
                </a:solidFill>
              </a:rPr>
              <a:t>Visame pasaulyje</a:t>
            </a:r>
            <a:r>
              <a:rPr lang="en-US" sz="1600" dirty="0" smtClean="0">
                <a:solidFill>
                  <a:schemeClr val="tx1"/>
                </a:solidFill>
              </a:rPr>
              <a:t>, 2020</a:t>
            </a:r>
            <a:r>
              <a:rPr lang="lt-LT" sz="1600" dirty="0" smtClean="0">
                <a:solidFill>
                  <a:schemeClr val="tx1"/>
                </a:solidFill>
              </a:rPr>
              <a:t> metais</a:t>
            </a:r>
            <a:r>
              <a:rPr lang="en-US" sz="1600" dirty="0" smtClean="0">
                <a:solidFill>
                  <a:schemeClr val="tx1"/>
                </a:solidFill>
              </a:rPr>
              <a:t> </a:t>
            </a:r>
            <a:r>
              <a:rPr lang="lt-LT" sz="1600" dirty="0" smtClean="0">
                <a:solidFill>
                  <a:schemeClr val="tx1"/>
                </a:solidFill>
              </a:rPr>
              <a:t>veganais buvo </a:t>
            </a:r>
            <a:r>
              <a:rPr lang="en-US" sz="1600" dirty="0" smtClean="0">
                <a:solidFill>
                  <a:schemeClr val="tx1"/>
                </a:solidFill>
              </a:rPr>
              <a:t>4</a:t>
            </a:r>
            <a:r>
              <a:rPr lang="en-US" sz="1600" dirty="0">
                <a:solidFill>
                  <a:schemeClr val="tx1"/>
                </a:solidFill>
              </a:rPr>
              <a:t>% </a:t>
            </a:r>
            <a:r>
              <a:rPr lang="lt-LT" sz="1600" dirty="0" smtClean="0">
                <a:solidFill>
                  <a:schemeClr val="tx1"/>
                </a:solidFill>
              </a:rPr>
              <a:t>gyventojų. </a:t>
            </a:r>
            <a:endParaRPr lang="en-US" dirty="0"/>
          </a:p>
          <a:p>
            <a:endParaRPr lang="en-US" dirty="0"/>
          </a:p>
        </p:txBody>
      </p:sp>
      <p:sp>
        <p:nvSpPr>
          <p:cNvPr id="12" name="TextBox 11">
            <a:extLst>
              <a:ext uri="{FF2B5EF4-FFF2-40B4-BE49-F238E27FC236}">
                <a16:creationId xmlns:a16="http://schemas.microsoft.com/office/drawing/2014/main" id="{1F4175C5-B106-4E7B-AEFA-6D5C2A9C87B0}"/>
              </a:ext>
            </a:extLst>
          </p:cNvPr>
          <p:cNvSpPr txBox="1"/>
          <p:nvPr/>
        </p:nvSpPr>
        <p:spPr>
          <a:xfrm>
            <a:off x="5513340" y="6469397"/>
            <a:ext cx="1216295" cy="369332"/>
          </a:xfrm>
          <a:prstGeom prst="rect">
            <a:avLst/>
          </a:prstGeom>
          <a:noFill/>
        </p:spPr>
        <p:txBody>
          <a:bodyPr wrap="none" rtlCol="0">
            <a:spAutoFit/>
          </a:bodyPr>
          <a:lstStyle/>
          <a:p>
            <a:r>
              <a:rPr lang="en-US" b="1" dirty="0" smtClean="0"/>
              <a:t>2</a:t>
            </a:r>
            <a:r>
              <a:rPr lang="lt-LT" b="1" dirty="0" smtClean="0"/>
              <a:t> pavyzdys</a:t>
            </a:r>
            <a:endParaRPr lang="en-US" b="1" dirty="0"/>
          </a:p>
        </p:txBody>
      </p:sp>
      <p:pic>
        <p:nvPicPr>
          <p:cNvPr id="13" name="Picture 12">
            <a:extLst>
              <a:ext uri="{FF2B5EF4-FFF2-40B4-BE49-F238E27FC236}">
                <a16:creationId xmlns:a16="http://schemas.microsoft.com/office/drawing/2014/main" id="{02BBA1E9-410D-E244-8768-D961E51B81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89298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a:solidFill>
                  <a:schemeClr val="tx1"/>
                </a:solidFill>
              </a:rPr>
              <a:t>Apibrėžkite potencialią savo verslo rinką</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sp>
        <p:nvSpPr>
          <p:cNvPr id="14" name="TextBox 13">
            <a:extLst>
              <a:ext uri="{FF2B5EF4-FFF2-40B4-BE49-F238E27FC236}">
                <a16:creationId xmlns:a16="http://schemas.microsoft.com/office/drawing/2014/main" id="{BA9DF574-D8B5-4A4F-B23D-A72D0AABFAF5}"/>
              </a:ext>
            </a:extLst>
          </p:cNvPr>
          <p:cNvSpPr txBox="1"/>
          <p:nvPr/>
        </p:nvSpPr>
        <p:spPr>
          <a:xfrm>
            <a:off x="9758293" y="376816"/>
            <a:ext cx="2033827" cy="369332"/>
          </a:xfrm>
          <a:prstGeom prst="rect">
            <a:avLst/>
          </a:prstGeom>
          <a:noFill/>
        </p:spPr>
        <p:txBody>
          <a:bodyPr wrap="none" rtlCol="0">
            <a:spAutoFit/>
          </a:bodyPr>
          <a:lstStyle/>
          <a:p>
            <a:r>
              <a:rPr lang="lt-LT" dirty="0" smtClean="0"/>
              <a:t>Pagalbinė medžiaga</a:t>
            </a:r>
            <a:endParaRPr lang="en-US" dirty="0"/>
          </a:p>
        </p:txBody>
      </p:sp>
      <p:pic>
        <p:nvPicPr>
          <p:cNvPr id="3074" name="Picture 2" descr="Image result for target market adressable market">
            <a:extLst>
              <a:ext uri="{FF2B5EF4-FFF2-40B4-BE49-F238E27FC236}">
                <a16:creationId xmlns:a16="http://schemas.microsoft.com/office/drawing/2014/main" id="{556D9EA1-30DC-4396-BA1D-6238E2969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189" y="1432945"/>
            <a:ext cx="4991100" cy="49149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1AAAA49-AF4C-4F42-8D58-E2AC6112CBE7}"/>
              </a:ext>
            </a:extLst>
          </p:cNvPr>
          <p:cNvSpPr txBox="1"/>
          <p:nvPr/>
        </p:nvSpPr>
        <p:spPr>
          <a:xfrm>
            <a:off x="5836023" y="1782635"/>
            <a:ext cx="5316071" cy="646331"/>
          </a:xfrm>
          <a:prstGeom prst="rect">
            <a:avLst/>
          </a:prstGeom>
          <a:noFill/>
          <a:ln>
            <a:solidFill>
              <a:schemeClr val="tx1">
                <a:lumMod val="50000"/>
                <a:lumOff val="50000"/>
              </a:schemeClr>
            </a:solidFill>
          </a:ln>
        </p:spPr>
        <p:txBody>
          <a:bodyPr wrap="square" rtlCol="0">
            <a:spAutoFit/>
          </a:bodyPr>
          <a:lstStyle/>
          <a:p>
            <a:r>
              <a:rPr lang="lt-LT" dirty="0" smtClean="0"/>
              <a:t>Apima žmones, kurie šiuo metu nėra įtraukti į jūsų rinką, bet gali būti įtraukiami ateityje. </a:t>
            </a:r>
            <a:endParaRPr lang="en-US" dirty="0"/>
          </a:p>
        </p:txBody>
      </p:sp>
      <p:cxnSp>
        <p:nvCxnSpPr>
          <p:cNvPr id="17" name="Straight Arrow Connector 16">
            <a:extLst>
              <a:ext uri="{FF2B5EF4-FFF2-40B4-BE49-F238E27FC236}">
                <a16:creationId xmlns:a16="http://schemas.microsoft.com/office/drawing/2014/main" id="{9B340B87-E626-41D9-A054-869A20A3E184}"/>
              </a:ext>
            </a:extLst>
          </p:cNvPr>
          <p:cNvCxnSpPr>
            <a:cxnSpLocks/>
          </p:cNvCxnSpPr>
          <p:nvPr/>
        </p:nvCxnSpPr>
        <p:spPr>
          <a:xfrm flipH="1">
            <a:off x="3375665" y="2105801"/>
            <a:ext cx="24603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TextBox 20">
            <a:extLst>
              <a:ext uri="{FF2B5EF4-FFF2-40B4-BE49-F238E27FC236}">
                <a16:creationId xmlns:a16="http://schemas.microsoft.com/office/drawing/2014/main" id="{F2B42C45-F341-4A78-9983-C4456DC21BE5}"/>
              </a:ext>
            </a:extLst>
          </p:cNvPr>
          <p:cNvSpPr txBox="1"/>
          <p:nvPr/>
        </p:nvSpPr>
        <p:spPr>
          <a:xfrm>
            <a:off x="5836023" y="2720617"/>
            <a:ext cx="5316071" cy="923330"/>
          </a:xfrm>
          <a:prstGeom prst="rect">
            <a:avLst/>
          </a:prstGeom>
          <a:noFill/>
          <a:ln>
            <a:solidFill>
              <a:schemeClr val="tx1">
                <a:lumMod val="50000"/>
                <a:lumOff val="50000"/>
              </a:schemeClr>
            </a:solidFill>
          </a:ln>
        </p:spPr>
        <p:txBody>
          <a:bodyPr wrap="square" rtlCol="0">
            <a:spAutoFit/>
          </a:bodyPr>
          <a:lstStyle/>
          <a:p>
            <a:r>
              <a:rPr lang="lt-LT" dirty="0" smtClean="0"/>
              <a:t>Pagalvokite apie tai kaip apie bendrą žmonių/sandorių skaičių jūsų tikslinėje rinkoje </a:t>
            </a:r>
            <a:r>
              <a:rPr lang="en-US" dirty="0" smtClean="0"/>
              <a:t>* </a:t>
            </a:r>
            <a:r>
              <a:rPr lang="lt-LT" dirty="0" smtClean="0"/>
              <a:t>kaina</a:t>
            </a:r>
            <a:r>
              <a:rPr lang="en-US" dirty="0" smtClean="0"/>
              <a:t>. </a:t>
            </a:r>
            <a:r>
              <a:rPr lang="lt-LT" dirty="0" smtClean="0"/>
              <a:t>Geras atsakymas į </a:t>
            </a:r>
            <a:r>
              <a:rPr lang="en-US" dirty="0" smtClean="0"/>
              <a:t>„</a:t>
            </a:r>
            <a:r>
              <a:rPr lang="lt-LT" dirty="0" smtClean="0"/>
              <a:t>Koks yra bendras rinkos dydis</a:t>
            </a:r>
            <a:r>
              <a:rPr lang="en-US" dirty="0" smtClean="0"/>
              <a:t>?“</a:t>
            </a:r>
            <a:endParaRPr lang="en-US" dirty="0"/>
          </a:p>
        </p:txBody>
      </p:sp>
      <p:cxnSp>
        <p:nvCxnSpPr>
          <p:cNvPr id="22" name="Straight Arrow Connector 21">
            <a:extLst>
              <a:ext uri="{FF2B5EF4-FFF2-40B4-BE49-F238E27FC236}">
                <a16:creationId xmlns:a16="http://schemas.microsoft.com/office/drawing/2014/main" id="{09A36EF7-C6DA-4B68-A8C6-43CB95FDD38A}"/>
              </a:ext>
            </a:extLst>
          </p:cNvPr>
          <p:cNvCxnSpPr>
            <a:cxnSpLocks/>
          </p:cNvCxnSpPr>
          <p:nvPr/>
        </p:nvCxnSpPr>
        <p:spPr>
          <a:xfrm flipH="1">
            <a:off x="3375665" y="3043783"/>
            <a:ext cx="24603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a:extLst>
              <a:ext uri="{FF2B5EF4-FFF2-40B4-BE49-F238E27FC236}">
                <a16:creationId xmlns:a16="http://schemas.microsoft.com/office/drawing/2014/main" id="{A364CF02-457C-4DC3-AEE5-F933E39C4FAF}"/>
              </a:ext>
            </a:extLst>
          </p:cNvPr>
          <p:cNvSpPr txBox="1"/>
          <p:nvPr/>
        </p:nvSpPr>
        <p:spPr>
          <a:xfrm>
            <a:off x="5836023" y="3893491"/>
            <a:ext cx="5316071" cy="646331"/>
          </a:xfrm>
          <a:prstGeom prst="rect">
            <a:avLst/>
          </a:prstGeom>
          <a:noFill/>
          <a:ln>
            <a:solidFill>
              <a:schemeClr val="tx1">
                <a:lumMod val="50000"/>
                <a:lumOff val="50000"/>
              </a:schemeClr>
            </a:solidFill>
          </a:ln>
        </p:spPr>
        <p:txBody>
          <a:bodyPr wrap="square" rtlCol="0">
            <a:spAutoFit/>
          </a:bodyPr>
          <a:lstStyle/>
          <a:p>
            <a:r>
              <a:rPr lang="lt-LT" dirty="0" smtClean="0"/>
              <a:t>Žmonės, kuriuos galite pasiekti savo pardavimo/platinimo kanalais. </a:t>
            </a:r>
            <a:endParaRPr lang="en-US" dirty="0"/>
          </a:p>
        </p:txBody>
      </p:sp>
      <p:cxnSp>
        <p:nvCxnSpPr>
          <p:cNvPr id="24" name="Straight Arrow Connector 23">
            <a:extLst>
              <a:ext uri="{FF2B5EF4-FFF2-40B4-BE49-F238E27FC236}">
                <a16:creationId xmlns:a16="http://schemas.microsoft.com/office/drawing/2014/main" id="{CCFDBE89-71D4-4D39-8FB2-9F7AC08F5CF2}"/>
              </a:ext>
            </a:extLst>
          </p:cNvPr>
          <p:cNvCxnSpPr>
            <a:cxnSpLocks/>
          </p:cNvCxnSpPr>
          <p:nvPr/>
        </p:nvCxnSpPr>
        <p:spPr>
          <a:xfrm flipH="1">
            <a:off x="3375665" y="4216657"/>
            <a:ext cx="24603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855F7085-CA01-4300-A605-8F0CAA96916D}"/>
              </a:ext>
            </a:extLst>
          </p:cNvPr>
          <p:cNvSpPr txBox="1"/>
          <p:nvPr/>
        </p:nvSpPr>
        <p:spPr>
          <a:xfrm>
            <a:off x="5836023" y="4751004"/>
            <a:ext cx="5316071" cy="369332"/>
          </a:xfrm>
          <a:prstGeom prst="rect">
            <a:avLst/>
          </a:prstGeom>
          <a:noFill/>
          <a:ln>
            <a:solidFill>
              <a:schemeClr val="tx1">
                <a:lumMod val="50000"/>
                <a:lumOff val="50000"/>
              </a:schemeClr>
            </a:solidFill>
          </a:ln>
        </p:spPr>
        <p:txBody>
          <a:bodyPr wrap="square" rtlCol="0">
            <a:spAutoFit/>
          </a:bodyPr>
          <a:lstStyle/>
          <a:p>
            <a:r>
              <a:rPr lang="lt-LT" dirty="0" smtClean="0"/>
              <a:t>Jūsų SAM dalis, kurią laimėsite. </a:t>
            </a:r>
            <a:endParaRPr lang="en-US" dirty="0"/>
          </a:p>
        </p:txBody>
      </p:sp>
      <p:cxnSp>
        <p:nvCxnSpPr>
          <p:cNvPr id="26" name="Straight Arrow Connector 25">
            <a:extLst>
              <a:ext uri="{FF2B5EF4-FFF2-40B4-BE49-F238E27FC236}">
                <a16:creationId xmlns:a16="http://schemas.microsoft.com/office/drawing/2014/main" id="{2AB7DB8E-1922-4D25-8E25-4065C5536611}"/>
              </a:ext>
            </a:extLst>
          </p:cNvPr>
          <p:cNvCxnSpPr>
            <a:cxnSpLocks/>
          </p:cNvCxnSpPr>
          <p:nvPr/>
        </p:nvCxnSpPr>
        <p:spPr>
          <a:xfrm flipH="1">
            <a:off x="3375665" y="5074170"/>
            <a:ext cx="246035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52375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D73A9B1-CEBD-461A-A02C-2F5619E44570}"/>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a:solidFill>
                  <a:schemeClr val="tx1"/>
                </a:solidFill>
              </a:rPr>
              <a:t>Apibrėžkite potencialią savo verslo rinką</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graphicFrame>
        <p:nvGraphicFramePr>
          <p:cNvPr id="6" name="Diagram 5">
            <a:extLst>
              <a:ext uri="{FF2B5EF4-FFF2-40B4-BE49-F238E27FC236}">
                <a16:creationId xmlns:a16="http://schemas.microsoft.com/office/drawing/2014/main" id="{74148084-FEDB-4FFE-A196-127F0AE21816}"/>
              </a:ext>
            </a:extLst>
          </p:cNvPr>
          <p:cNvGraphicFramePr/>
          <p:nvPr>
            <p:extLst>
              <p:ext uri="{D42A27DB-BD31-4B8C-83A1-F6EECF244321}">
                <p14:modId xmlns:p14="http://schemas.microsoft.com/office/powerpoint/2010/main" val="1584099786"/>
              </p:ext>
            </p:extLst>
          </p:nvPr>
        </p:nvGraphicFramePr>
        <p:xfrm>
          <a:off x="2007852" y="1756479"/>
          <a:ext cx="829627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31F24CB0-C05E-4AEB-8CAB-B139D0F211B6}"/>
              </a:ext>
            </a:extLst>
          </p:cNvPr>
          <p:cNvSpPr txBox="1"/>
          <p:nvPr/>
        </p:nvSpPr>
        <p:spPr>
          <a:xfrm>
            <a:off x="880844" y="1930243"/>
            <a:ext cx="3546359" cy="323165"/>
          </a:xfrm>
          <a:prstGeom prst="rect">
            <a:avLst/>
          </a:prstGeom>
          <a:noFill/>
        </p:spPr>
        <p:txBody>
          <a:bodyPr wrap="square">
            <a:spAutoFit/>
          </a:bodyPr>
          <a:lstStyle/>
          <a:p>
            <a:pPr algn="r" defTabSz="685800">
              <a:defRPr/>
            </a:pPr>
            <a:r>
              <a:rPr lang="lt-LT" sz="1500" dirty="0" smtClean="0">
                <a:latin typeface="Helvetica Neue"/>
                <a:cs typeface="Arial" panose="020B0604020202020204" pitchFamily="34" charset="0"/>
              </a:rPr>
              <a:t>Apibrėžkite galimą prieinamą rinką</a:t>
            </a:r>
            <a:endParaRPr lang="en-US" sz="1500" dirty="0">
              <a:latin typeface="Helvetica Neue"/>
              <a:cs typeface="Arial" panose="020B0604020202020204" pitchFamily="34" charset="0"/>
            </a:endParaRPr>
          </a:p>
        </p:txBody>
      </p:sp>
      <p:sp>
        <p:nvSpPr>
          <p:cNvPr id="8" name="TextBox 7">
            <a:extLst>
              <a:ext uri="{FF2B5EF4-FFF2-40B4-BE49-F238E27FC236}">
                <a16:creationId xmlns:a16="http://schemas.microsoft.com/office/drawing/2014/main" id="{5A115C8F-6108-4357-A43F-775542B2CBEA}"/>
              </a:ext>
            </a:extLst>
          </p:cNvPr>
          <p:cNvSpPr txBox="1"/>
          <p:nvPr/>
        </p:nvSpPr>
        <p:spPr>
          <a:xfrm>
            <a:off x="453006" y="2577943"/>
            <a:ext cx="3983721" cy="323165"/>
          </a:xfrm>
          <a:prstGeom prst="rect">
            <a:avLst/>
          </a:prstGeom>
          <a:noFill/>
        </p:spPr>
        <p:txBody>
          <a:bodyPr wrap="square">
            <a:spAutoFit/>
          </a:bodyPr>
          <a:lstStyle/>
          <a:p>
            <a:pPr algn="r" defTabSz="685800">
              <a:defRPr/>
            </a:pPr>
            <a:r>
              <a:rPr lang="lt-LT" sz="1500" dirty="0" smtClean="0">
                <a:latin typeface="Helvetica Neue"/>
                <a:cs typeface="Arial" panose="020B0604020202020204" pitchFamily="34" charset="0"/>
              </a:rPr>
              <a:t>Apibrėžkite visą prieinamą rinką</a:t>
            </a:r>
            <a:endParaRPr lang="en-US" sz="1500" dirty="0">
              <a:latin typeface="Helvetica Neue"/>
              <a:cs typeface="Arial" panose="020B0604020202020204" pitchFamily="34" charset="0"/>
            </a:endParaRPr>
          </a:p>
        </p:txBody>
      </p:sp>
      <p:sp>
        <p:nvSpPr>
          <p:cNvPr id="9" name="TextBox 8">
            <a:extLst>
              <a:ext uri="{FF2B5EF4-FFF2-40B4-BE49-F238E27FC236}">
                <a16:creationId xmlns:a16="http://schemas.microsoft.com/office/drawing/2014/main" id="{08641252-20BE-4937-BFB5-7D5AFA6920A4}"/>
              </a:ext>
            </a:extLst>
          </p:cNvPr>
          <p:cNvSpPr txBox="1"/>
          <p:nvPr/>
        </p:nvSpPr>
        <p:spPr>
          <a:xfrm>
            <a:off x="704675" y="3139918"/>
            <a:ext cx="3760627" cy="553998"/>
          </a:xfrm>
          <a:prstGeom prst="rect">
            <a:avLst/>
          </a:prstGeom>
          <a:noFill/>
        </p:spPr>
        <p:txBody>
          <a:bodyPr wrap="square">
            <a:spAutoFit/>
          </a:bodyPr>
          <a:lstStyle/>
          <a:p>
            <a:pPr algn="r" defTabSz="685800">
              <a:defRPr/>
            </a:pPr>
            <a:r>
              <a:rPr lang="lt-LT" sz="1500" dirty="0" smtClean="0">
                <a:latin typeface="Helvetica Neue"/>
                <a:cs typeface="Arial" panose="020B0604020202020204" pitchFamily="34" charset="0"/>
              </a:rPr>
              <a:t>Apibrėžkite savo aptarnaujamą prieinamą rinką</a:t>
            </a:r>
            <a:endParaRPr lang="en-US" sz="1500" dirty="0">
              <a:latin typeface="Helvetica Neue"/>
              <a:cs typeface="Arial" panose="020B0604020202020204" pitchFamily="34" charset="0"/>
            </a:endParaRPr>
          </a:p>
        </p:txBody>
      </p:sp>
      <p:sp>
        <p:nvSpPr>
          <p:cNvPr id="10" name="TextBox 9">
            <a:extLst>
              <a:ext uri="{FF2B5EF4-FFF2-40B4-BE49-F238E27FC236}">
                <a16:creationId xmlns:a16="http://schemas.microsoft.com/office/drawing/2014/main" id="{12AF2DF4-D993-453E-995F-7D3E98F43E1B}"/>
              </a:ext>
            </a:extLst>
          </p:cNvPr>
          <p:cNvSpPr txBox="1"/>
          <p:nvPr/>
        </p:nvSpPr>
        <p:spPr>
          <a:xfrm>
            <a:off x="176169" y="3700107"/>
            <a:ext cx="4317708" cy="553998"/>
          </a:xfrm>
          <a:prstGeom prst="rect">
            <a:avLst/>
          </a:prstGeom>
          <a:noFill/>
        </p:spPr>
        <p:txBody>
          <a:bodyPr wrap="square">
            <a:spAutoFit/>
          </a:bodyPr>
          <a:lstStyle/>
          <a:p>
            <a:pPr algn="r" defTabSz="685800">
              <a:defRPr/>
            </a:pPr>
            <a:r>
              <a:rPr lang="lt-LT" sz="1500" dirty="0" smtClean="0">
                <a:latin typeface="Helvetica Neue"/>
                <a:cs typeface="Arial" panose="020B0604020202020204" pitchFamily="34" charset="0"/>
              </a:rPr>
              <a:t>Apibrėžkite savo aptarnaujamą ir pasiekiamą rinką</a:t>
            </a:r>
            <a:endParaRPr lang="en-US" sz="1500" dirty="0">
              <a:latin typeface="Helvetica Neue"/>
              <a:cs typeface="Arial" panose="020B0604020202020204" pitchFamily="34" charset="0"/>
            </a:endParaRPr>
          </a:p>
        </p:txBody>
      </p:sp>
      <p:sp>
        <p:nvSpPr>
          <p:cNvPr id="14" name="TextBox 13">
            <a:extLst>
              <a:ext uri="{FF2B5EF4-FFF2-40B4-BE49-F238E27FC236}">
                <a16:creationId xmlns:a16="http://schemas.microsoft.com/office/drawing/2014/main" id="{BA9DF574-D8B5-4A4F-B23D-A72D0AABFAF5}"/>
              </a:ext>
            </a:extLst>
          </p:cNvPr>
          <p:cNvSpPr txBox="1"/>
          <p:nvPr/>
        </p:nvSpPr>
        <p:spPr>
          <a:xfrm>
            <a:off x="10622359" y="280456"/>
            <a:ext cx="1189749" cy="369332"/>
          </a:xfrm>
          <a:prstGeom prst="rect">
            <a:avLst/>
          </a:prstGeom>
          <a:noFill/>
        </p:spPr>
        <p:txBody>
          <a:bodyPr wrap="none" rtlCol="0">
            <a:spAutoFit/>
          </a:bodyPr>
          <a:lstStyle/>
          <a:p>
            <a:r>
              <a:rPr lang="lt-LT" dirty="0" smtClean="0"/>
              <a:t>Šablonas</a:t>
            </a:r>
            <a:r>
              <a:rPr lang="en-US" dirty="0" smtClean="0"/>
              <a:t> </a:t>
            </a:r>
            <a:r>
              <a:rPr lang="en-US" dirty="0"/>
              <a:t>3</a:t>
            </a:r>
          </a:p>
        </p:txBody>
      </p:sp>
      <p:sp>
        <p:nvSpPr>
          <p:cNvPr id="15" name="TextBox 14">
            <a:extLst>
              <a:ext uri="{FF2B5EF4-FFF2-40B4-BE49-F238E27FC236}">
                <a16:creationId xmlns:a16="http://schemas.microsoft.com/office/drawing/2014/main" id="{0A01C19A-2453-4241-80FC-76446DFB1ED3}"/>
              </a:ext>
            </a:extLst>
          </p:cNvPr>
          <p:cNvSpPr txBox="1"/>
          <p:nvPr/>
        </p:nvSpPr>
        <p:spPr>
          <a:xfrm>
            <a:off x="704675" y="4437128"/>
            <a:ext cx="3789202" cy="553998"/>
          </a:xfrm>
          <a:prstGeom prst="rect">
            <a:avLst/>
          </a:prstGeom>
          <a:noFill/>
        </p:spPr>
        <p:txBody>
          <a:bodyPr wrap="square">
            <a:spAutoFit/>
          </a:bodyPr>
          <a:lstStyle/>
          <a:p>
            <a:pPr algn="r" defTabSz="685800">
              <a:defRPr/>
            </a:pPr>
            <a:r>
              <a:rPr lang="lt-LT" sz="1500" dirty="0" smtClean="0">
                <a:latin typeface="Helvetica Neue"/>
                <a:cs typeface="Arial" panose="020B0604020202020204" pitchFamily="34" charset="0"/>
              </a:rPr>
              <a:t>Nustatykite savo pardavimų planą </a:t>
            </a:r>
            <a:r>
              <a:rPr lang="en-US" sz="1500" dirty="0" smtClean="0">
                <a:latin typeface="Helvetica Neue"/>
                <a:cs typeface="Arial" panose="020B0604020202020204" pitchFamily="34" charset="0"/>
              </a:rPr>
              <a:t>20</a:t>
            </a:r>
            <a:r>
              <a:rPr lang="lt-LT" sz="1500" dirty="0" smtClean="0">
                <a:latin typeface="Helvetica Neue"/>
                <a:cs typeface="Arial" panose="020B0604020202020204" pitchFamily="34" charset="0"/>
              </a:rPr>
              <a:t>XX</a:t>
            </a:r>
            <a:r>
              <a:rPr lang="en-US" sz="1500" dirty="0" smtClean="0">
                <a:latin typeface="Helvetica Neue"/>
                <a:cs typeface="Arial" panose="020B0604020202020204" pitchFamily="34" charset="0"/>
              </a:rPr>
              <a:t> metams</a:t>
            </a:r>
            <a:endParaRPr lang="en-US" sz="1500" dirty="0">
              <a:latin typeface="Helvetica Neue"/>
              <a:cs typeface="Arial" panose="020B0604020202020204" pitchFamily="34" charset="0"/>
            </a:endParaRPr>
          </a:p>
        </p:txBody>
      </p:sp>
    </p:spTree>
    <p:extLst>
      <p:ext uri="{BB962C8B-B14F-4D97-AF65-F5344CB8AC3E}">
        <p14:creationId xmlns:p14="http://schemas.microsoft.com/office/powerpoint/2010/main" val="330070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149301A-9D2D-4679-9DD3-83C3289B600A}"/>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smtClean="0">
                <a:solidFill>
                  <a:schemeClr val="tx1"/>
                </a:solidFill>
              </a:rPr>
              <a:t>Žmonės, kurie nori valgyti saldumynus be kaltės jausmo </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graphicFrame>
        <p:nvGraphicFramePr>
          <p:cNvPr id="15" name="Diagram 14">
            <a:extLst>
              <a:ext uri="{FF2B5EF4-FFF2-40B4-BE49-F238E27FC236}">
                <a16:creationId xmlns:a16="http://schemas.microsoft.com/office/drawing/2014/main" id="{B107EE42-1E83-4F98-BB69-937116D0A818}"/>
              </a:ext>
            </a:extLst>
          </p:cNvPr>
          <p:cNvGraphicFramePr/>
          <p:nvPr>
            <p:extLst>
              <p:ext uri="{D42A27DB-BD31-4B8C-83A1-F6EECF244321}">
                <p14:modId xmlns:p14="http://schemas.microsoft.com/office/powerpoint/2010/main" val="1336771007"/>
              </p:ext>
            </p:extLst>
          </p:nvPr>
        </p:nvGraphicFramePr>
        <p:xfrm>
          <a:off x="2007852" y="1756479"/>
          <a:ext cx="8296275"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FAAB8BF9-8FD3-470A-AD42-BBBD3984DF0B}"/>
              </a:ext>
            </a:extLst>
          </p:cNvPr>
          <p:cNvSpPr txBox="1"/>
          <p:nvPr/>
        </p:nvSpPr>
        <p:spPr>
          <a:xfrm>
            <a:off x="880844" y="2082648"/>
            <a:ext cx="3546359" cy="323165"/>
          </a:xfrm>
          <a:prstGeom prst="rect">
            <a:avLst/>
          </a:prstGeom>
          <a:noFill/>
        </p:spPr>
        <p:txBody>
          <a:bodyPr wrap="square">
            <a:spAutoFit/>
          </a:bodyPr>
          <a:lstStyle/>
          <a:p>
            <a:pPr algn="r" defTabSz="685800">
              <a:defRPr/>
            </a:pPr>
            <a:r>
              <a:rPr lang="lt-LT" sz="1500" dirty="0">
                <a:latin typeface="Helvetica Neue"/>
                <a:cs typeface="Arial" panose="020B0604020202020204" pitchFamily="34" charset="0"/>
              </a:rPr>
              <a:t>Apibrėžkite galimą prieinamą rinką</a:t>
            </a:r>
            <a:endParaRPr lang="en-US" sz="1500" dirty="0">
              <a:latin typeface="Helvetica Neue"/>
              <a:cs typeface="Arial" panose="020B0604020202020204" pitchFamily="34" charset="0"/>
            </a:endParaRPr>
          </a:p>
        </p:txBody>
      </p:sp>
      <p:sp>
        <p:nvSpPr>
          <p:cNvPr id="19" name="TextBox 18">
            <a:extLst>
              <a:ext uri="{FF2B5EF4-FFF2-40B4-BE49-F238E27FC236}">
                <a16:creationId xmlns:a16="http://schemas.microsoft.com/office/drawing/2014/main" id="{79AAF876-A3BB-448D-A7D2-BF60897900AC}"/>
              </a:ext>
            </a:extLst>
          </p:cNvPr>
          <p:cNvSpPr txBox="1"/>
          <p:nvPr/>
        </p:nvSpPr>
        <p:spPr>
          <a:xfrm>
            <a:off x="176169" y="4163163"/>
            <a:ext cx="4317708" cy="553998"/>
          </a:xfrm>
          <a:prstGeom prst="rect">
            <a:avLst/>
          </a:prstGeom>
          <a:noFill/>
        </p:spPr>
        <p:txBody>
          <a:bodyPr wrap="square">
            <a:spAutoFit/>
          </a:bodyPr>
          <a:lstStyle/>
          <a:p>
            <a:pPr algn="r" defTabSz="685800">
              <a:defRPr/>
            </a:pPr>
            <a:r>
              <a:rPr lang="lt-LT" sz="1500" dirty="0">
                <a:latin typeface="Helvetica Neue"/>
                <a:cs typeface="Arial" panose="020B0604020202020204" pitchFamily="34" charset="0"/>
              </a:rPr>
              <a:t>Apibrėžkite savo aptarnaujamą ir pasiekiamą rinką</a:t>
            </a:r>
            <a:endParaRPr lang="en-US" sz="1500" dirty="0">
              <a:latin typeface="Helvetica Neue"/>
              <a:cs typeface="Arial" panose="020B0604020202020204" pitchFamily="34" charset="0"/>
            </a:endParaRPr>
          </a:p>
        </p:txBody>
      </p:sp>
      <p:sp>
        <p:nvSpPr>
          <p:cNvPr id="20" name="TextBox 19">
            <a:extLst>
              <a:ext uri="{FF2B5EF4-FFF2-40B4-BE49-F238E27FC236}">
                <a16:creationId xmlns:a16="http://schemas.microsoft.com/office/drawing/2014/main" id="{2F5F034F-DD3F-46EF-B616-97AA898A7F5E}"/>
              </a:ext>
            </a:extLst>
          </p:cNvPr>
          <p:cNvSpPr txBox="1"/>
          <p:nvPr/>
        </p:nvSpPr>
        <p:spPr>
          <a:xfrm>
            <a:off x="704675" y="4669397"/>
            <a:ext cx="3789202" cy="553998"/>
          </a:xfrm>
          <a:prstGeom prst="rect">
            <a:avLst/>
          </a:prstGeom>
          <a:noFill/>
        </p:spPr>
        <p:txBody>
          <a:bodyPr wrap="square">
            <a:spAutoFit/>
          </a:bodyPr>
          <a:lstStyle/>
          <a:p>
            <a:pPr algn="r" defTabSz="685800">
              <a:defRPr/>
            </a:pPr>
            <a:r>
              <a:rPr lang="lt-LT" sz="1500" dirty="0">
                <a:latin typeface="Helvetica Neue"/>
                <a:cs typeface="Arial" panose="020B0604020202020204" pitchFamily="34" charset="0"/>
              </a:rPr>
              <a:t>Nustatykite savo pardavimų planą </a:t>
            </a:r>
            <a:r>
              <a:rPr lang="en-US" sz="1500" dirty="0" smtClean="0">
                <a:latin typeface="Helvetica Neue"/>
                <a:cs typeface="Arial" panose="020B0604020202020204" pitchFamily="34" charset="0"/>
              </a:rPr>
              <a:t>20</a:t>
            </a:r>
            <a:r>
              <a:rPr lang="lt-LT" sz="1500" dirty="0" smtClean="0">
                <a:latin typeface="Helvetica Neue"/>
                <a:cs typeface="Arial" panose="020B0604020202020204" pitchFamily="34" charset="0"/>
              </a:rPr>
              <a:t>XX</a:t>
            </a:r>
            <a:r>
              <a:rPr lang="en-US" sz="1500" dirty="0" smtClean="0">
                <a:latin typeface="Helvetica Neue"/>
                <a:cs typeface="Arial" panose="020B0604020202020204" pitchFamily="34" charset="0"/>
              </a:rPr>
              <a:t> </a:t>
            </a:r>
            <a:r>
              <a:rPr lang="en-US" sz="1500" dirty="0">
                <a:latin typeface="Helvetica Neue"/>
                <a:cs typeface="Arial" panose="020B0604020202020204" pitchFamily="34" charset="0"/>
              </a:rPr>
              <a:t>metams</a:t>
            </a:r>
            <a:endParaRPr lang="en-US" sz="1500" dirty="0">
              <a:latin typeface="Helvetica Neue"/>
              <a:cs typeface="Arial" panose="020B0604020202020204" pitchFamily="34" charset="0"/>
            </a:endParaRPr>
          </a:p>
        </p:txBody>
      </p:sp>
      <p:sp>
        <p:nvSpPr>
          <p:cNvPr id="21" name="TextBox 20">
            <a:extLst>
              <a:ext uri="{FF2B5EF4-FFF2-40B4-BE49-F238E27FC236}">
                <a16:creationId xmlns:a16="http://schemas.microsoft.com/office/drawing/2014/main" id="{EC9775CC-9B94-45A6-93C9-BBA7ACEE26E7}"/>
              </a:ext>
            </a:extLst>
          </p:cNvPr>
          <p:cNvSpPr txBox="1"/>
          <p:nvPr/>
        </p:nvSpPr>
        <p:spPr>
          <a:xfrm>
            <a:off x="453006" y="2825228"/>
            <a:ext cx="3983721" cy="323165"/>
          </a:xfrm>
          <a:prstGeom prst="rect">
            <a:avLst/>
          </a:prstGeom>
          <a:noFill/>
        </p:spPr>
        <p:txBody>
          <a:bodyPr wrap="square">
            <a:spAutoFit/>
          </a:bodyPr>
          <a:lstStyle/>
          <a:p>
            <a:pPr algn="r" defTabSz="685800">
              <a:defRPr/>
            </a:pPr>
            <a:r>
              <a:rPr lang="lt-LT" sz="1500" dirty="0">
                <a:latin typeface="Helvetica Neue"/>
                <a:cs typeface="Arial" panose="020B0604020202020204" pitchFamily="34" charset="0"/>
              </a:rPr>
              <a:t>Apibrėžkite visą prieinamą rinką</a:t>
            </a:r>
            <a:endParaRPr lang="en-US" sz="1500" dirty="0">
              <a:latin typeface="Helvetica Neue"/>
              <a:cs typeface="Arial" panose="020B0604020202020204" pitchFamily="34" charset="0"/>
            </a:endParaRPr>
          </a:p>
        </p:txBody>
      </p:sp>
      <p:sp>
        <p:nvSpPr>
          <p:cNvPr id="22" name="TextBox 21">
            <a:extLst>
              <a:ext uri="{FF2B5EF4-FFF2-40B4-BE49-F238E27FC236}">
                <a16:creationId xmlns:a16="http://schemas.microsoft.com/office/drawing/2014/main" id="{47354313-E31B-4655-B991-FB267A220655}"/>
              </a:ext>
            </a:extLst>
          </p:cNvPr>
          <p:cNvSpPr txBox="1"/>
          <p:nvPr/>
        </p:nvSpPr>
        <p:spPr>
          <a:xfrm>
            <a:off x="676100" y="3519709"/>
            <a:ext cx="3760627" cy="553998"/>
          </a:xfrm>
          <a:prstGeom prst="rect">
            <a:avLst/>
          </a:prstGeom>
          <a:noFill/>
        </p:spPr>
        <p:txBody>
          <a:bodyPr wrap="square">
            <a:spAutoFit/>
          </a:bodyPr>
          <a:lstStyle/>
          <a:p>
            <a:pPr algn="r" defTabSz="685800">
              <a:defRPr/>
            </a:pPr>
            <a:r>
              <a:rPr lang="lt-LT" sz="1500" dirty="0">
                <a:latin typeface="Helvetica Neue"/>
                <a:cs typeface="Arial" panose="020B0604020202020204" pitchFamily="34" charset="0"/>
              </a:rPr>
              <a:t>Apibrėžkite savo aptarnaujamą prieinamą rinką</a:t>
            </a:r>
            <a:endParaRPr lang="en-US" sz="1500" dirty="0">
              <a:latin typeface="Helvetica Neue"/>
              <a:cs typeface="Arial" panose="020B0604020202020204" pitchFamily="34" charset="0"/>
            </a:endParaRPr>
          </a:p>
        </p:txBody>
      </p:sp>
      <p:pic>
        <p:nvPicPr>
          <p:cNvPr id="12" name="Picture 11">
            <a:extLst>
              <a:ext uri="{FF2B5EF4-FFF2-40B4-BE49-F238E27FC236}">
                <a16:creationId xmlns:a16="http://schemas.microsoft.com/office/drawing/2014/main" id="{90162203-F1AD-AC4E-8A14-3064B521619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274112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P spid="21" grpId="0"/>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 name="Group 79">
            <a:extLst>
              <a:ext uri="{FF2B5EF4-FFF2-40B4-BE49-F238E27FC236}">
                <a16:creationId xmlns:a16="http://schemas.microsoft.com/office/drawing/2014/main" id="{451BF2CA-D080-4DB0-9DB7-DDB3AC6F96C1}"/>
              </a:ext>
            </a:extLst>
          </p:cNvPr>
          <p:cNvGrpSpPr/>
          <p:nvPr/>
        </p:nvGrpSpPr>
        <p:grpSpPr>
          <a:xfrm>
            <a:off x="740500" y="3753729"/>
            <a:ext cx="3420000" cy="2061056"/>
            <a:chOff x="740500" y="3931983"/>
            <a:chExt cx="3420000" cy="1881861"/>
          </a:xfrm>
          <a:solidFill>
            <a:srgbClr val="580D78"/>
          </a:solidFill>
        </p:grpSpPr>
        <p:sp>
          <p:nvSpPr>
            <p:cNvPr id="68" name="Rectangle 67">
              <a:extLst>
                <a:ext uri="{FF2B5EF4-FFF2-40B4-BE49-F238E27FC236}">
                  <a16:creationId xmlns:a16="http://schemas.microsoft.com/office/drawing/2014/main" id="{96E7D7C0-D73E-4795-ABBD-E290BAD16A4B}"/>
                </a:ext>
              </a:extLst>
            </p:cNvPr>
            <p:cNvSpPr/>
            <p:nvPr/>
          </p:nvSpPr>
          <p:spPr>
            <a:xfrm>
              <a:off x="740500" y="3931983"/>
              <a:ext cx="3420000" cy="1872000"/>
            </a:xfrm>
            <a:prstGeom prst="rect">
              <a:avLst/>
            </a:prstGeom>
            <a:solidFill>
              <a:schemeClr val="accent1">
                <a:lumMod val="20000"/>
                <a:lumOff val="80000"/>
              </a:schemeClr>
            </a:solidFill>
            <a:ln>
              <a:noFill/>
            </a:ln>
            <a:effectLst>
              <a:innerShdw dist="50800" dir="162000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schemeClr val="tx1"/>
                </a:solidFill>
              </a:endParaRPr>
            </a:p>
          </p:txBody>
        </p:sp>
        <p:sp>
          <p:nvSpPr>
            <p:cNvPr id="69" name="TextBox 68">
              <a:extLst>
                <a:ext uri="{FF2B5EF4-FFF2-40B4-BE49-F238E27FC236}">
                  <a16:creationId xmlns:a16="http://schemas.microsoft.com/office/drawing/2014/main" id="{4EA55B3D-EA21-45D8-83FB-5CAE04C9DE08}"/>
                </a:ext>
              </a:extLst>
            </p:cNvPr>
            <p:cNvSpPr txBox="1"/>
            <p:nvPr/>
          </p:nvSpPr>
          <p:spPr>
            <a:xfrm>
              <a:off x="1264652" y="4401722"/>
              <a:ext cx="2797572" cy="1412122"/>
            </a:xfrm>
            <a:prstGeom prst="rect">
              <a:avLst/>
            </a:prstGeom>
            <a:noFill/>
          </p:spPr>
          <p:txBody>
            <a:bodyPr wrap="square" lIns="68587" tIns="34295" rIns="68587" bIns="34295">
              <a:spAutoFit/>
            </a:bodyPr>
            <a:lstStyle/>
            <a:p>
              <a:pPr marL="342900" indent="-342900" defTabSz="914301">
                <a:buFontTx/>
                <a:buChar char="-"/>
                <a:defRPr/>
              </a:pPr>
              <a:r>
                <a:rPr lang="lt-LT" sz="1200" kern="0" dirty="0" smtClean="0">
                  <a:latin typeface="Helvetica Neue"/>
                  <a:cs typeface="Arial" panose="020B0604020202020204" pitchFamily="34" charset="0"/>
                </a:rPr>
                <a:t>Gyvenimo būdas</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Aktyvumas</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Interesai</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Nuomonė</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Susirūpinimas</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Asmenybė</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Vertybės</a:t>
              </a:r>
              <a:r>
                <a:rPr lang="en-US" sz="1200" kern="0" dirty="0" smtClean="0">
                  <a:latin typeface="Helvetica Neue"/>
                  <a:cs typeface="Arial" panose="020B0604020202020204" pitchFamily="34" charset="0"/>
                </a:rPr>
                <a:t>;</a:t>
              </a:r>
              <a:endParaRPr lang="en-US" sz="1200" kern="0" dirty="0">
                <a:latin typeface="Helvetica Neue"/>
                <a:cs typeface="Arial" panose="020B0604020202020204" pitchFamily="34" charset="0"/>
              </a:endParaRPr>
            </a:p>
            <a:p>
              <a:pPr marL="342900" indent="-342900" defTabSz="914301">
                <a:buFontTx/>
                <a:buChar char="-"/>
                <a:defRPr/>
              </a:pPr>
              <a:r>
                <a:rPr lang="lt-LT" sz="1200" kern="0" dirty="0" smtClean="0">
                  <a:latin typeface="Helvetica Neue"/>
                  <a:cs typeface="Arial" panose="020B0604020202020204" pitchFamily="34" charset="0"/>
                </a:rPr>
                <a:t>Požiūris.</a:t>
              </a:r>
              <a:endParaRPr lang="en-US" sz="1200" kern="0" dirty="0">
                <a:latin typeface="Helvetica Neue"/>
                <a:cs typeface="Arial" panose="020B0604020202020204" pitchFamily="34" charset="0"/>
              </a:endParaRPr>
            </a:p>
          </p:txBody>
        </p:sp>
        <p:sp>
          <p:nvSpPr>
            <p:cNvPr id="70" name="TextBox 69">
              <a:extLst>
                <a:ext uri="{FF2B5EF4-FFF2-40B4-BE49-F238E27FC236}">
                  <a16:creationId xmlns:a16="http://schemas.microsoft.com/office/drawing/2014/main" id="{100542D1-2B70-4780-8C28-C5FF640BB813}"/>
                </a:ext>
              </a:extLst>
            </p:cNvPr>
            <p:cNvSpPr txBox="1"/>
            <p:nvPr/>
          </p:nvSpPr>
          <p:spPr>
            <a:xfrm>
              <a:off x="1211539" y="4057467"/>
              <a:ext cx="2683431" cy="344255"/>
            </a:xfrm>
            <a:prstGeom prst="rect">
              <a:avLst/>
            </a:prstGeom>
            <a:noFill/>
          </p:spPr>
          <p:txBody>
            <a:bodyPr lIns="68587" tIns="34295" rIns="68587" bIns="34295">
              <a:spAutoFit/>
            </a:bodyPr>
            <a:lstStyle/>
            <a:p>
              <a:pPr defTabSz="914301">
                <a:defRPr/>
              </a:pPr>
              <a:r>
                <a:rPr lang="lt-LT" sz="2000" b="1" cap="all" dirty="0" smtClean="0">
                  <a:latin typeface="Helvetica Neue"/>
                  <a:cs typeface="Arial" panose="020B0604020202020204" pitchFamily="34" charset="0"/>
                </a:rPr>
                <a:t>PSICHOGRAFIJOS</a:t>
              </a:r>
              <a:endParaRPr lang="en-US" sz="2000" b="1" cap="all" dirty="0">
                <a:latin typeface="Helvetica Neue"/>
                <a:cs typeface="Arial" panose="020B0604020202020204" pitchFamily="34" charset="0"/>
              </a:endParaRPr>
            </a:p>
          </p:txBody>
        </p:sp>
      </p:grpSp>
      <p:grpSp>
        <p:nvGrpSpPr>
          <p:cNvPr id="2" name="Group 1">
            <a:extLst>
              <a:ext uri="{FF2B5EF4-FFF2-40B4-BE49-F238E27FC236}">
                <a16:creationId xmlns:a16="http://schemas.microsoft.com/office/drawing/2014/main" id="{502EEC05-00E7-47D9-A97C-AC0F78297768}"/>
              </a:ext>
            </a:extLst>
          </p:cNvPr>
          <p:cNvGrpSpPr>
            <a:grpSpLocks/>
          </p:cNvGrpSpPr>
          <p:nvPr/>
        </p:nvGrpSpPr>
        <p:grpSpPr bwMode="auto">
          <a:xfrm>
            <a:off x="742157" y="1527176"/>
            <a:ext cx="3419475" cy="2050257"/>
            <a:chOff x="741865" y="1527078"/>
            <a:chExt cx="3420000" cy="2050591"/>
          </a:xfrm>
          <a:solidFill>
            <a:schemeClr val="accent1">
              <a:lumMod val="20000"/>
              <a:lumOff val="80000"/>
            </a:schemeClr>
          </a:solidFill>
        </p:grpSpPr>
        <p:sp>
          <p:nvSpPr>
            <p:cNvPr id="63" name="Rectangle 62">
              <a:extLst>
                <a:ext uri="{FF2B5EF4-FFF2-40B4-BE49-F238E27FC236}">
                  <a16:creationId xmlns:a16="http://schemas.microsoft.com/office/drawing/2014/main" id="{3E8C41D1-44ED-4CFF-81D1-13AF39A661F3}"/>
                </a:ext>
              </a:extLst>
            </p:cNvPr>
            <p:cNvSpPr/>
            <p:nvPr/>
          </p:nvSpPr>
          <p:spPr>
            <a:xfrm>
              <a:off x="741865" y="1527078"/>
              <a:ext cx="3420000" cy="2050591"/>
            </a:xfrm>
            <a:prstGeom prst="rect">
              <a:avLst/>
            </a:prstGeom>
            <a:grpFill/>
            <a:ln>
              <a:noFill/>
            </a:ln>
            <a:effectLst>
              <a:innerShdw dist="50800" dir="162000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prstClr val="white"/>
                </a:solidFill>
              </a:endParaRPr>
            </a:p>
          </p:txBody>
        </p:sp>
        <p:grpSp>
          <p:nvGrpSpPr>
            <p:cNvPr id="71691" name="Group 63">
              <a:extLst>
                <a:ext uri="{FF2B5EF4-FFF2-40B4-BE49-F238E27FC236}">
                  <a16:creationId xmlns:a16="http://schemas.microsoft.com/office/drawing/2014/main" id="{7B92E7E9-B297-4FCE-94D1-CC96DFC6DC5B}"/>
                </a:ext>
              </a:extLst>
            </p:cNvPr>
            <p:cNvGrpSpPr>
              <a:grpSpLocks/>
            </p:cNvGrpSpPr>
            <p:nvPr/>
          </p:nvGrpSpPr>
          <p:grpSpPr bwMode="auto">
            <a:xfrm>
              <a:off x="1211319" y="1581995"/>
              <a:ext cx="2612117" cy="1995674"/>
              <a:chOff x="2637088" y="1282902"/>
              <a:chExt cx="2924571" cy="2660896"/>
            </a:xfrm>
            <a:grpFill/>
          </p:grpSpPr>
          <p:sp>
            <p:nvSpPr>
              <p:cNvPr id="66" name="TextBox 65">
                <a:extLst>
                  <a:ext uri="{FF2B5EF4-FFF2-40B4-BE49-F238E27FC236}">
                    <a16:creationId xmlns:a16="http://schemas.microsoft.com/office/drawing/2014/main" id="{4FECFD2F-4A7C-4FC1-9C14-CA0DBE2F781B}"/>
                  </a:ext>
                </a:extLst>
              </p:cNvPr>
              <p:cNvSpPr txBox="1"/>
              <p:nvPr/>
            </p:nvSpPr>
            <p:spPr>
              <a:xfrm>
                <a:off x="2696563" y="1282902"/>
                <a:ext cx="2865096" cy="942903"/>
              </a:xfrm>
              <a:prstGeom prst="rect">
                <a:avLst/>
              </a:prstGeom>
              <a:grpFill/>
            </p:spPr>
            <p:txBody>
              <a:bodyPr wrap="square">
                <a:spAutoFit/>
              </a:bodyPr>
              <a:lstStyle/>
              <a:p>
                <a:pPr defTabSz="914301">
                  <a:defRPr/>
                </a:pPr>
                <a:r>
                  <a:rPr lang="lt-LT" sz="2000" b="1" cap="all" dirty="0" smtClean="0">
                    <a:latin typeface="Helvetica Neue"/>
                    <a:cs typeface="Arial" panose="020B0604020202020204" pitchFamily="34" charset="0"/>
                  </a:rPr>
                  <a:t>GEOGRAFINIAI RODIKLIAI</a:t>
                </a:r>
                <a:endParaRPr lang="en-US" sz="2000" b="1" cap="all" dirty="0">
                  <a:latin typeface="Helvetica Neue"/>
                  <a:cs typeface="Arial" panose="020B0604020202020204" pitchFamily="34" charset="0"/>
                </a:endParaRPr>
              </a:p>
            </p:txBody>
          </p:sp>
          <p:sp>
            <p:nvSpPr>
              <p:cNvPr id="71693" name="TextBox 64">
                <a:extLst>
                  <a:ext uri="{FF2B5EF4-FFF2-40B4-BE49-F238E27FC236}">
                    <a16:creationId xmlns:a16="http://schemas.microsoft.com/office/drawing/2014/main" id="{4683F73F-AEE0-484B-9711-FF1460DE22F9}"/>
                  </a:ext>
                </a:extLst>
              </p:cNvPr>
              <p:cNvSpPr txBox="1">
                <a:spLocks noChangeArrowheads="1"/>
              </p:cNvSpPr>
              <p:nvPr/>
            </p:nvSpPr>
            <p:spPr bwMode="auto">
              <a:xfrm>
                <a:off x="2637088" y="2096839"/>
                <a:ext cx="2668301" cy="1846959"/>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827213">
                  <a:defRPr sz="3200">
                    <a:solidFill>
                      <a:srgbClr val="000000"/>
                    </a:solidFill>
                    <a:latin typeface="Helvetica Neue" charset="0"/>
                    <a:ea typeface="Helvetica Neue" charset="0"/>
                    <a:cs typeface="Helvetica Neue" charset="0"/>
                    <a:sym typeface="Helvetica Neue" charset="0"/>
                  </a:defRPr>
                </a:lvl1pPr>
                <a:lvl2pPr defTabSz="1827213">
                  <a:defRPr sz="3200">
                    <a:solidFill>
                      <a:srgbClr val="000000"/>
                    </a:solidFill>
                    <a:latin typeface="Helvetica Neue" charset="0"/>
                    <a:ea typeface="Helvetica Neue" charset="0"/>
                    <a:cs typeface="Helvetica Neue" charset="0"/>
                    <a:sym typeface="Helvetica Neue" charset="0"/>
                  </a:defRPr>
                </a:lvl2pPr>
                <a:lvl3pPr defTabSz="1827213">
                  <a:defRPr sz="3200">
                    <a:solidFill>
                      <a:srgbClr val="000000"/>
                    </a:solidFill>
                    <a:latin typeface="Helvetica Neue" charset="0"/>
                    <a:ea typeface="Helvetica Neue" charset="0"/>
                    <a:cs typeface="Helvetica Neue" charset="0"/>
                    <a:sym typeface="Helvetica Neue" charset="0"/>
                  </a:defRPr>
                </a:lvl3pPr>
                <a:lvl4pPr defTabSz="1827213">
                  <a:defRPr sz="3200">
                    <a:solidFill>
                      <a:srgbClr val="000000"/>
                    </a:solidFill>
                    <a:latin typeface="Helvetica Neue" charset="0"/>
                    <a:ea typeface="Helvetica Neue" charset="0"/>
                    <a:cs typeface="Helvetica Neue" charset="0"/>
                    <a:sym typeface="Helvetica Neue" charset="0"/>
                  </a:defRPr>
                </a:lvl4pPr>
                <a:lvl5pPr defTabSz="1827213">
                  <a:defRPr sz="3200">
                    <a:solidFill>
                      <a:srgbClr val="000000"/>
                    </a:solidFill>
                    <a:latin typeface="Helvetica Neue" charset="0"/>
                    <a:ea typeface="Helvetica Neue" charset="0"/>
                    <a:cs typeface="Helvetica Neue" charset="0"/>
                    <a:sym typeface="Helvetica Neue" charset="0"/>
                  </a:defRPr>
                </a:lvl5pPr>
                <a:lvl6pPr marL="2284413" indent="1588" defTabSz="1827213"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6pPr>
                <a:lvl7pPr marL="2741613" indent="1588" defTabSz="1827213"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7pPr>
                <a:lvl8pPr marL="3198813" indent="1588" defTabSz="1827213"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8pPr>
                <a:lvl9pPr marL="3656013" indent="1588" defTabSz="1827213" eaLnBrk="0" fontAlgn="base" hangingPunct="0">
                  <a:spcBef>
                    <a:spcPct val="0"/>
                  </a:spcBef>
                  <a:spcAft>
                    <a:spcPct val="0"/>
                  </a:spcAft>
                  <a:defRPr sz="3200">
                    <a:solidFill>
                      <a:srgbClr val="000000"/>
                    </a:solidFill>
                    <a:latin typeface="Helvetica Neue" charset="0"/>
                    <a:ea typeface="Helvetica Neue" charset="0"/>
                    <a:cs typeface="Helvetica Neue" charset="0"/>
                    <a:sym typeface="Helvetica Neue" charset="0"/>
                  </a:defRPr>
                </a:lvl9pPr>
              </a:lstStyle>
              <a:p>
                <a:pPr marL="342900" indent="-342900" eaLnBrk="1" hangingPunct="1">
                  <a:buFontTx/>
                  <a:buChar char="-"/>
                </a:pPr>
                <a:r>
                  <a:rPr lang="lt-LT" altLang="en-US" sz="1200" dirty="0" smtClean="0">
                    <a:solidFill>
                      <a:schemeClr val="tx1"/>
                    </a:solidFill>
                    <a:cs typeface="Arial" panose="020B0604020202020204" pitchFamily="34" charset="0"/>
                  </a:rPr>
                  <a:t>Šalis</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Miestas</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Tankumas</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Kalba</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Klimatas</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Plotas</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a:p>
                <a:pPr marL="342900" indent="-342900" eaLnBrk="1" hangingPunct="1">
                  <a:buFontTx/>
                  <a:buChar char="-"/>
                </a:pPr>
                <a:r>
                  <a:rPr lang="lt-LT" altLang="en-US" sz="1200" dirty="0" smtClean="0">
                    <a:solidFill>
                      <a:schemeClr val="tx1"/>
                    </a:solidFill>
                    <a:cs typeface="Arial" panose="020B0604020202020204" pitchFamily="34" charset="0"/>
                  </a:rPr>
                  <a:t>Populiacija</a:t>
                </a:r>
                <a:r>
                  <a:rPr lang="en-US" altLang="en-US" sz="1200" dirty="0" smtClean="0">
                    <a:solidFill>
                      <a:schemeClr val="tx1"/>
                    </a:solidFill>
                    <a:cs typeface="Arial" panose="020B0604020202020204" pitchFamily="34" charset="0"/>
                  </a:rPr>
                  <a:t>.</a:t>
                </a:r>
                <a:endParaRPr lang="en-US" altLang="en-US" sz="1200" dirty="0">
                  <a:solidFill>
                    <a:schemeClr val="tx1"/>
                  </a:solidFill>
                  <a:cs typeface="Arial" panose="020B0604020202020204" pitchFamily="34" charset="0"/>
                </a:endParaRPr>
              </a:p>
            </p:txBody>
          </p:sp>
        </p:grpSp>
        <p:sp>
          <p:nvSpPr>
            <p:cNvPr id="67" name="Rectangular Callout 66">
              <a:extLst>
                <a:ext uri="{FF2B5EF4-FFF2-40B4-BE49-F238E27FC236}">
                  <a16:creationId xmlns:a16="http://schemas.microsoft.com/office/drawing/2014/main" id="{4110061C-322C-4F09-95A6-AEACE81C21E8}"/>
                </a:ext>
              </a:extLst>
            </p:cNvPr>
            <p:cNvSpPr/>
            <p:nvPr/>
          </p:nvSpPr>
          <p:spPr>
            <a:xfrm>
              <a:off x="895876" y="1798585"/>
              <a:ext cx="341365" cy="228637"/>
            </a:xfrm>
            <a:prstGeom prst="wedgeRectCallout">
              <a:avLst>
                <a:gd name="adj1" fmla="val -27423"/>
                <a:gd name="adj2" fmla="val 969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prstClr val="white"/>
                </a:solidFill>
              </a:endParaRPr>
            </a:p>
          </p:txBody>
        </p:sp>
      </p:grpSp>
      <p:grpSp>
        <p:nvGrpSpPr>
          <p:cNvPr id="3" name="Group 2">
            <a:extLst>
              <a:ext uri="{FF2B5EF4-FFF2-40B4-BE49-F238E27FC236}">
                <a16:creationId xmlns:a16="http://schemas.microsoft.com/office/drawing/2014/main" id="{DD3814FE-3417-414C-AD15-EABF6BB5220C}"/>
              </a:ext>
            </a:extLst>
          </p:cNvPr>
          <p:cNvGrpSpPr/>
          <p:nvPr/>
        </p:nvGrpSpPr>
        <p:grpSpPr>
          <a:xfrm>
            <a:off x="8297031" y="1527077"/>
            <a:ext cx="3420000" cy="2050590"/>
            <a:chOff x="8297031" y="1527077"/>
            <a:chExt cx="3420000" cy="2050591"/>
          </a:xfrm>
          <a:solidFill>
            <a:schemeClr val="accent1">
              <a:lumMod val="20000"/>
              <a:lumOff val="80000"/>
            </a:schemeClr>
          </a:solidFill>
        </p:grpSpPr>
        <p:sp>
          <p:nvSpPr>
            <p:cNvPr id="72" name="Rectangle 71">
              <a:extLst>
                <a:ext uri="{FF2B5EF4-FFF2-40B4-BE49-F238E27FC236}">
                  <a16:creationId xmlns:a16="http://schemas.microsoft.com/office/drawing/2014/main" id="{EAE8A35F-002B-48DF-8670-024D9F30ADD9}"/>
                </a:ext>
              </a:extLst>
            </p:cNvPr>
            <p:cNvSpPr/>
            <p:nvPr/>
          </p:nvSpPr>
          <p:spPr>
            <a:xfrm>
              <a:off x="8297031" y="1527077"/>
              <a:ext cx="3420000" cy="2050591"/>
            </a:xfrm>
            <a:prstGeom prst="rect">
              <a:avLst/>
            </a:prstGeom>
            <a:grpFill/>
            <a:ln>
              <a:noFill/>
            </a:ln>
            <a:effectLst>
              <a:innerShdw dist="50800" dir="162000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schemeClr val="tx1"/>
                </a:solidFill>
              </a:endParaRPr>
            </a:p>
          </p:txBody>
        </p:sp>
        <p:sp>
          <p:nvSpPr>
            <p:cNvPr id="74" name="TextBox 73">
              <a:extLst>
                <a:ext uri="{FF2B5EF4-FFF2-40B4-BE49-F238E27FC236}">
                  <a16:creationId xmlns:a16="http://schemas.microsoft.com/office/drawing/2014/main" id="{8868F8E0-CB89-419F-884F-294CCB3F4378}"/>
                </a:ext>
              </a:extLst>
            </p:cNvPr>
            <p:cNvSpPr txBox="1"/>
            <p:nvPr/>
          </p:nvSpPr>
          <p:spPr>
            <a:xfrm>
              <a:off x="8966378" y="1601024"/>
              <a:ext cx="2569293" cy="684813"/>
            </a:xfrm>
            <a:prstGeom prst="rect">
              <a:avLst/>
            </a:prstGeom>
            <a:grpFill/>
          </p:spPr>
          <p:txBody>
            <a:bodyPr lIns="68587" tIns="34295" rIns="68587" bIns="34295">
              <a:spAutoFit/>
            </a:bodyPr>
            <a:lstStyle/>
            <a:p>
              <a:pPr defTabSz="914301">
                <a:defRPr/>
              </a:pPr>
              <a:r>
                <a:rPr lang="lt-LT" sz="2000" b="1" cap="all" dirty="0" smtClean="0">
                  <a:latin typeface="Helvetica Neue"/>
                  <a:cs typeface="Arial" panose="020B0604020202020204" pitchFamily="34" charset="0"/>
                </a:rPr>
                <a:t>DEMOGRAFINIAI RODIKLIAI</a:t>
              </a:r>
              <a:endParaRPr lang="en-US" sz="2000" b="1" cap="all" dirty="0">
                <a:latin typeface="Helvetica Neue"/>
                <a:cs typeface="Arial" panose="020B0604020202020204" pitchFamily="34" charset="0"/>
              </a:endParaRPr>
            </a:p>
          </p:txBody>
        </p:sp>
        <p:sp>
          <p:nvSpPr>
            <p:cNvPr id="75" name="Rectangular Callout 74">
              <a:extLst>
                <a:ext uri="{FF2B5EF4-FFF2-40B4-BE49-F238E27FC236}">
                  <a16:creationId xmlns:a16="http://schemas.microsoft.com/office/drawing/2014/main" id="{7E1E990A-9681-41DE-BEDA-A98F1AFC3861}"/>
                </a:ext>
              </a:extLst>
            </p:cNvPr>
            <p:cNvSpPr/>
            <p:nvPr/>
          </p:nvSpPr>
          <p:spPr>
            <a:xfrm>
              <a:off x="8509061" y="1830010"/>
              <a:ext cx="341283" cy="228600"/>
            </a:xfrm>
            <a:prstGeom prst="wedgeRectCallout">
              <a:avLst>
                <a:gd name="adj1" fmla="val -27423"/>
                <a:gd name="adj2" fmla="val 969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schemeClr val="tx1"/>
                </a:solidFill>
              </a:endParaRPr>
            </a:p>
          </p:txBody>
        </p:sp>
        <p:sp>
          <p:nvSpPr>
            <p:cNvPr id="73" name="TextBox 72">
              <a:extLst>
                <a:ext uri="{FF2B5EF4-FFF2-40B4-BE49-F238E27FC236}">
                  <a16:creationId xmlns:a16="http://schemas.microsoft.com/office/drawing/2014/main" id="{DF73C2F9-3D24-42A8-8ED5-12F68CC3A08E}"/>
                </a:ext>
              </a:extLst>
            </p:cNvPr>
            <p:cNvSpPr txBox="1"/>
            <p:nvPr/>
          </p:nvSpPr>
          <p:spPr>
            <a:xfrm>
              <a:off x="8966378" y="2207143"/>
              <a:ext cx="2329695" cy="1361922"/>
            </a:xfrm>
            <a:prstGeom prst="rect">
              <a:avLst/>
            </a:prstGeom>
            <a:grpFill/>
          </p:spPr>
          <p:txBody>
            <a:bodyPr wrap="square" lIns="68587" tIns="34295" rIns="68587" bIns="34295">
              <a:spAutoFit/>
            </a:bodyPr>
            <a:lstStyle/>
            <a:p>
              <a:pPr marL="342900" indent="-342900" defTabSz="914301">
                <a:buFontTx/>
                <a:buChar char="-"/>
                <a:defRPr/>
              </a:pPr>
              <a:r>
                <a:rPr lang="lt-LT" sz="1050" kern="0" dirty="0" smtClean="0">
                  <a:latin typeface="Helvetica Neue"/>
                  <a:cs typeface="Arial" panose="020B0604020202020204" pitchFamily="34" charset="0"/>
                </a:rPr>
                <a:t>Amžius</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Lytis</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Pajamos</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Edukacija</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Socialinis statusas;</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Šeima</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Gyvenimo etapas;</a:t>
              </a:r>
              <a:endParaRPr lang="en-US" sz="1050" kern="0" dirty="0">
                <a:latin typeface="Helvetica Neue"/>
                <a:cs typeface="Arial" panose="020B0604020202020204" pitchFamily="34" charset="0"/>
              </a:endParaRPr>
            </a:p>
            <a:p>
              <a:pPr marL="342900" indent="-342900" defTabSz="914301">
                <a:buFontTx/>
                <a:buChar char="-"/>
                <a:defRPr/>
              </a:pPr>
              <a:r>
                <a:rPr lang="lt-LT" sz="1050" kern="0" dirty="0" smtClean="0">
                  <a:latin typeface="Helvetica Neue"/>
                  <a:cs typeface="Arial" panose="020B0604020202020204" pitchFamily="34" charset="0"/>
                </a:rPr>
                <a:t>Užsiėmimai</a:t>
              </a:r>
              <a:r>
                <a:rPr lang="en-US" sz="1050" kern="0" dirty="0" smtClean="0">
                  <a:latin typeface="Helvetica Neue"/>
                  <a:cs typeface="Arial" panose="020B0604020202020204" pitchFamily="34" charset="0"/>
                </a:rPr>
                <a:t>.</a:t>
              </a:r>
              <a:endParaRPr lang="en-US" sz="1050" kern="0" dirty="0">
                <a:latin typeface="Helvetica Neue"/>
                <a:cs typeface="Arial" panose="020B0604020202020204" pitchFamily="34" charset="0"/>
              </a:endParaRPr>
            </a:p>
          </p:txBody>
        </p:sp>
      </p:grpSp>
      <p:grpSp>
        <p:nvGrpSpPr>
          <p:cNvPr id="6" name="Group 5">
            <a:extLst>
              <a:ext uri="{FF2B5EF4-FFF2-40B4-BE49-F238E27FC236}">
                <a16:creationId xmlns:a16="http://schemas.microsoft.com/office/drawing/2014/main" id="{6341CF12-F302-4174-9349-1E393104BC6F}"/>
              </a:ext>
            </a:extLst>
          </p:cNvPr>
          <p:cNvGrpSpPr/>
          <p:nvPr/>
        </p:nvGrpSpPr>
        <p:grpSpPr>
          <a:xfrm>
            <a:off x="8297031" y="3705919"/>
            <a:ext cx="3420000" cy="2092850"/>
            <a:chOff x="8297031" y="3705918"/>
            <a:chExt cx="3420000" cy="2092851"/>
          </a:xfrm>
          <a:solidFill>
            <a:schemeClr val="accent1">
              <a:lumMod val="20000"/>
              <a:lumOff val="80000"/>
            </a:schemeClr>
          </a:solidFill>
        </p:grpSpPr>
        <p:sp>
          <p:nvSpPr>
            <p:cNvPr id="76" name="Rectangle 75">
              <a:extLst>
                <a:ext uri="{FF2B5EF4-FFF2-40B4-BE49-F238E27FC236}">
                  <a16:creationId xmlns:a16="http://schemas.microsoft.com/office/drawing/2014/main" id="{E1A9A7A5-DFF0-4D60-902F-02A421D468BC}"/>
                </a:ext>
              </a:extLst>
            </p:cNvPr>
            <p:cNvSpPr/>
            <p:nvPr/>
          </p:nvSpPr>
          <p:spPr>
            <a:xfrm>
              <a:off x="8297031" y="3705918"/>
              <a:ext cx="3420000" cy="2092851"/>
            </a:xfrm>
            <a:prstGeom prst="rect">
              <a:avLst/>
            </a:prstGeom>
            <a:grpFill/>
            <a:ln>
              <a:noFill/>
            </a:ln>
            <a:effectLst>
              <a:innerShdw dist="50800" dir="16200000">
                <a:prstClr val="black">
                  <a:alpha val="16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schemeClr val="tx1"/>
                </a:solidFill>
              </a:endParaRPr>
            </a:p>
          </p:txBody>
        </p:sp>
        <p:sp>
          <p:nvSpPr>
            <p:cNvPr id="77" name="TextBox 76">
              <a:extLst>
                <a:ext uri="{FF2B5EF4-FFF2-40B4-BE49-F238E27FC236}">
                  <a16:creationId xmlns:a16="http://schemas.microsoft.com/office/drawing/2014/main" id="{7A03ECB1-491B-4BC6-8FB6-724346035DA3}"/>
                </a:ext>
              </a:extLst>
            </p:cNvPr>
            <p:cNvSpPr txBox="1"/>
            <p:nvPr/>
          </p:nvSpPr>
          <p:spPr>
            <a:xfrm>
              <a:off x="8966378" y="4161294"/>
              <a:ext cx="2736523" cy="1592755"/>
            </a:xfrm>
            <a:prstGeom prst="rect">
              <a:avLst/>
            </a:prstGeom>
            <a:grpFill/>
          </p:spPr>
          <p:txBody>
            <a:bodyPr wrap="square" lIns="68587" tIns="34295" rIns="68587" bIns="34295">
              <a:spAutoFit/>
            </a:bodyPr>
            <a:lstStyle/>
            <a:p>
              <a:pPr marL="342900" indent="-342900" defTabSz="914301">
                <a:buFontTx/>
                <a:buChar char="-"/>
                <a:defRPr/>
              </a:pPr>
              <a:r>
                <a:rPr lang="lt-LT" sz="1100" kern="0" dirty="0" smtClean="0">
                  <a:latin typeface="Helvetica Neue"/>
                  <a:cs typeface="Arial" panose="020B0604020202020204" pitchFamily="34" charset="0"/>
                </a:rPr>
                <a:t>Siekta nauda</a:t>
              </a:r>
              <a:r>
                <a:rPr lang="en-US" sz="1100" kern="0" dirty="0" smtClean="0">
                  <a:latin typeface="Helvetica Neue"/>
                  <a:cs typeface="Arial" panose="020B0604020202020204" pitchFamily="34" charset="0"/>
                </a:rPr>
                <a:t>;</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Pirkimas</a:t>
              </a:r>
              <a:r>
                <a:rPr lang="en-US" sz="1100" kern="0" dirty="0" smtClean="0">
                  <a:latin typeface="Helvetica Neue"/>
                  <a:cs typeface="Arial" panose="020B0604020202020204" pitchFamily="34" charset="0"/>
                </a:rPr>
                <a:t>;</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Naudojimas</a:t>
              </a:r>
              <a:r>
                <a:rPr lang="en-US" sz="1100" kern="0" dirty="0" smtClean="0">
                  <a:latin typeface="Helvetica Neue"/>
                  <a:cs typeface="Arial" panose="020B0604020202020204" pitchFamily="34" charset="0"/>
                </a:rPr>
                <a:t>;</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Tikslas</a:t>
              </a:r>
              <a:r>
                <a:rPr lang="en-US" sz="1100" kern="0" dirty="0" smtClean="0">
                  <a:latin typeface="Helvetica Neue"/>
                  <a:cs typeface="Arial" panose="020B0604020202020204" pitchFamily="34" charset="0"/>
                </a:rPr>
                <a:t>;</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Proga</a:t>
              </a:r>
              <a:r>
                <a:rPr lang="en-US" sz="1100" kern="0" dirty="0" smtClean="0">
                  <a:latin typeface="Helvetica Neue"/>
                  <a:cs typeface="Arial" panose="020B0604020202020204" pitchFamily="34" charset="0"/>
                </a:rPr>
                <a:t>;</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Pirkėjo etapas;</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Naudotojo etapas;</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Gyvenimo ciklo etapas;</a:t>
              </a:r>
              <a:endParaRPr lang="en-US" sz="1100" kern="0" dirty="0">
                <a:latin typeface="Helvetica Neue"/>
                <a:cs typeface="Arial" panose="020B0604020202020204" pitchFamily="34" charset="0"/>
              </a:endParaRPr>
            </a:p>
            <a:p>
              <a:pPr marL="342900" indent="-342900" defTabSz="914301">
                <a:buFontTx/>
                <a:buChar char="-"/>
                <a:defRPr/>
              </a:pPr>
              <a:r>
                <a:rPr lang="lt-LT" sz="1100" kern="0" dirty="0" smtClean="0">
                  <a:latin typeface="Helvetica Neue"/>
                  <a:cs typeface="Arial" panose="020B0604020202020204" pitchFamily="34" charset="0"/>
                </a:rPr>
                <a:t>Įsipareigojimai.</a:t>
              </a:r>
              <a:endParaRPr lang="en-US" sz="1100" kern="0" dirty="0">
                <a:latin typeface="Helvetica Neue"/>
                <a:cs typeface="Arial" panose="020B0604020202020204" pitchFamily="34" charset="0"/>
              </a:endParaRPr>
            </a:p>
          </p:txBody>
        </p:sp>
        <p:sp>
          <p:nvSpPr>
            <p:cNvPr id="78" name="TextBox 77">
              <a:extLst>
                <a:ext uri="{FF2B5EF4-FFF2-40B4-BE49-F238E27FC236}">
                  <a16:creationId xmlns:a16="http://schemas.microsoft.com/office/drawing/2014/main" id="{668468BE-E80B-47F3-8AD9-25A1B4965FDD}"/>
                </a:ext>
              </a:extLst>
            </p:cNvPr>
            <p:cNvSpPr txBox="1"/>
            <p:nvPr/>
          </p:nvSpPr>
          <p:spPr>
            <a:xfrm>
              <a:off x="8884363" y="3778217"/>
              <a:ext cx="2750652" cy="377036"/>
            </a:xfrm>
            <a:prstGeom prst="rect">
              <a:avLst/>
            </a:prstGeom>
            <a:grpFill/>
          </p:spPr>
          <p:txBody>
            <a:bodyPr lIns="68587" tIns="34295" rIns="68587" bIns="34295">
              <a:spAutoFit/>
            </a:bodyPr>
            <a:lstStyle/>
            <a:p>
              <a:pPr defTabSz="914301">
                <a:defRPr/>
              </a:pPr>
              <a:r>
                <a:rPr lang="lt-LT" sz="2000" b="1" cap="all" dirty="0" smtClean="0">
                  <a:latin typeface="Helvetica Neue"/>
                  <a:cs typeface="Arial" panose="020B0604020202020204" pitchFamily="34" charset="0"/>
                </a:rPr>
                <a:t>ELGESIO RODIKLIAI</a:t>
              </a:r>
              <a:endParaRPr lang="en-US" sz="2000" b="1" cap="all" dirty="0">
                <a:latin typeface="Helvetica Neue"/>
                <a:cs typeface="Arial" panose="020B0604020202020204" pitchFamily="34" charset="0"/>
              </a:endParaRPr>
            </a:p>
          </p:txBody>
        </p:sp>
        <p:sp>
          <p:nvSpPr>
            <p:cNvPr id="79" name="Rectangular Callout 78">
              <a:extLst>
                <a:ext uri="{FF2B5EF4-FFF2-40B4-BE49-F238E27FC236}">
                  <a16:creationId xmlns:a16="http://schemas.microsoft.com/office/drawing/2014/main" id="{97A91B4A-253A-4A1B-BC4C-E9E80EE15A22}"/>
                </a:ext>
              </a:extLst>
            </p:cNvPr>
            <p:cNvSpPr/>
            <p:nvPr/>
          </p:nvSpPr>
          <p:spPr>
            <a:xfrm>
              <a:off x="8461064" y="3880602"/>
              <a:ext cx="341283" cy="228600"/>
            </a:xfrm>
            <a:prstGeom prst="wedgeRectCallout">
              <a:avLst>
                <a:gd name="adj1" fmla="val -27423"/>
                <a:gd name="adj2" fmla="val 96926"/>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68587" tIns="34295" rIns="68587" bIns="34295" anchor="ctr"/>
            <a:lstStyle/>
            <a:p>
              <a:pPr algn="ctr" defTabSz="914301">
                <a:defRPr/>
              </a:pPr>
              <a:endParaRPr lang="en-US" dirty="0">
                <a:solidFill>
                  <a:schemeClr val="tx1"/>
                </a:solidFill>
              </a:endParaRPr>
            </a:p>
          </p:txBody>
        </p:sp>
      </p:grpSp>
      <p:pic>
        <p:nvPicPr>
          <p:cNvPr id="71687" name="Picture 6">
            <a:extLst>
              <a:ext uri="{FF2B5EF4-FFF2-40B4-BE49-F238E27FC236}">
                <a16:creationId xmlns:a16="http://schemas.microsoft.com/office/drawing/2014/main" id="{9A46E4AB-0D87-4996-A952-5BCEF0745C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007" y="2351881"/>
            <a:ext cx="3201988" cy="2990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itle 2">
            <a:extLst>
              <a:ext uri="{FF2B5EF4-FFF2-40B4-BE49-F238E27FC236}">
                <a16:creationId xmlns:a16="http://schemas.microsoft.com/office/drawing/2014/main" id="{1ECC2848-03C5-416B-889E-2A9E9289BD9A}"/>
              </a:ext>
            </a:extLst>
          </p:cNvPr>
          <p:cNvSpPr>
            <a:spLocks noGrp="1"/>
          </p:cNvSpPr>
          <p:nvPr>
            <p:ph type="title"/>
          </p:nvPr>
        </p:nvSpPr>
        <p:spPr>
          <a:xfrm>
            <a:off x="517093" y="376816"/>
            <a:ext cx="11157817" cy="545945"/>
          </a:xfrm>
        </p:spPr>
        <p:txBody>
          <a:bodyPr>
            <a:normAutofit fontScale="90000"/>
          </a:bodyPr>
          <a:lstStyle/>
          <a:p>
            <a:r>
              <a:rPr lang="lt-LT" dirty="0" smtClean="0">
                <a:solidFill>
                  <a:schemeClr val="tx1"/>
                </a:solidFill>
              </a:rPr>
              <a:t>Tikslinis klientas</a:t>
            </a:r>
            <a:endParaRPr lang="en-US" dirty="0">
              <a:solidFill>
                <a:schemeClr val="tx1"/>
              </a:solidFill>
            </a:endParaRPr>
          </a:p>
        </p:txBody>
      </p:sp>
      <p:sp>
        <p:nvSpPr>
          <p:cNvPr id="28" name="Text Placeholder 1">
            <a:extLst>
              <a:ext uri="{FF2B5EF4-FFF2-40B4-BE49-F238E27FC236}">
                <a16:creationId xmlns:a16="http://schemas.microsoft.com/office/drawing/2014/main" id="{919C43CE-9F85-4349-A6E3-F87289948FC4}"/>
              </a:ext>
            </a:extLst>
          </p:cNvPr>
          <p:cNvSpPr txBox="1">
            <a:spLocks/>
          </p:cNvSpPr>
          <p:nvPr/>
        </p:nvSpPr>
        <p:spPr>
          <a:xfrm>
            <a:off x="517093" y="974041"/>
            <a:ext cx="11157817" cy="2310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lt-LT" sz="1400" dirty="0" smtClean="0"/>
              <a:t>Populiariausi segmentavimo kriterijai</a:t>
            </a:r>
            <a:endParaRPr lang="en-US" sz="1400" dirty="0"/>
          </a:p>
        </p:txBody>
      </p:sp>
      <p:sp>
        <p:nvSpPr>
          <p:cNvPr id="29" name="TextBox 28">
            <a:extLst>
              <a:ext uri="{FF2B5EF4-FFF2-40B4-BE49-F238E27FC236}">
                <a16:creationId xmlns:a16="http://schemas.microsoft.com/office/drawing/2014/main" id="{AFA8D600-CC6F-4CD2-A82A-88E7F670428F}"/>
              </a:ext>
            </a:extLst>
          </p:cNvPr>
          <p:cNvSpPr txBox="1"/>
          <p:nvPr/>
        </p:nvSpPr>
        <p:spPr>
          <a:xfrm>
            <a:off x="9900906" y="302551"/>
            <a:ext cx="2033827" cy="369332"/>
          </a:xfrm>
          <a:prstGeom prst="rect">
            <a:avLst/>
          </a:prstGeom>
          <a:noFill/>
        </p:spPr>
        <p:txBody>
          <a:bodyPr wrap="none" rtlCol="0">
            <a:spAutoFit/>
          </a:bodyPr>
          <a:lstStyle/>
          <a:p>
            <a:r>
              <a:rPr lang="lt-LT" dirty="0" smtClean="0"/>
              <a:t>Pagalbinė medžiaga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0"/>
                                        </p:tgtEl>
                                        <p:attrNameLst>
                                          <p:attrName>style.visibility</p:attrName>
                                        </p:attrNameLst>
                                      </p:cBhvr>
                                      <p:to>
                                        <p:strVal val="visible"/>
                                      </p:to>
                                    </p:set>
                                    <p:animEffect transition="in" filter="fade">
                                      <p:cBhvr>
                                        <p:cTn id="17" dur="500"/>
                                        <p:tgtEl>
                                          <p:spTgt spid="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C3839A-79F6-473E-8A52-12B3DEE7578B}"/>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smtClean="0">
                <a:solidFill>
                  <a:schemeClr val="tx1"/>
                </a:solidFill>
              </a:rPr>
              <a:t>Apibrėžkite tikslinio kliento asmenybę</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Tikslinis klientas</a:t>
            </a:r>
            <a:endParaRPr lang="en-US" dirty="0">
              <a:solidFill>
                <a:schemeClr val="tx1"/>
              </a:solidFill>
            </a:endParaRPr>
          </a:p>
        </p:txBody>
      </p:sp>
      <p:sp>
        <p:nvSpPr>
          <p:cNvPr id="14" name="TextBox 13">
            <a:extLst>
              <a:ext uri="{FF2B5EF4-FFF2-40B4-BE49-F238E27FC236}">
                <a16:creationId xmlns:a16="http://schemas.microsoft.com/office/drawing/2014/main" id="{BA9DF574-D8B5-4A4F-B23D-A72D0AABFAF5}"/>
              </a:ext>
            </a:extLst>
          </p:cNvPr>
          <p:cNvSpPr txBox="1"/>
          <p:nvPr/>
        </p:nvSpPr>
        <p:spPr>
          <a:xfrm>
            <a:off x="10622359" y="280456"/>
            <a:ext cx="1189749" cy="369332"/>
          </a:xfrm>
          <a:prstGeom prst="rect">
            <a:avLst/>
          </a:prstGeom>
          <a:noFill/>
        </p:spPr>
        <p:txBody>
          <a:bodyPr wrap="none" rtlCol="0">
            <a:spAutoFit/>
          </a:bodyPr>
          <a:lstStyle/>
          <a:p>
            <a:r>
              <a:rPr lang="lt-LT" dirty="0" smtClean="0"/>
              <a:t>Šablonas</a:t>
            </a:r>
            <a:r>
              <a:rPr lang="en-US" dirty="0" smtClean="0"/>
              <a:t> </a:t>
            </a:r>
            <a:r>
              <a:rPr lang="en-US" dirty="0"/>
              <a:t>4</a:t>
            </a:r>
          </a:p>
        </p:txBody>
      </p:sp>
      <p:graphicFrame>
        <p:nvGraphicFramePr>
          <p:cNvPr id="21" name="Table 20">
            <a:extLst>
              <a:ext uri="{FF2B5EF4-FFF2-40B4-BE49-F238E27FC236}">
                <a16:creationId xmlns:a16="http://schemas.microsoft.com/office/drawing/2014/main" id="{C34D1E94-1963-4B2F-97B8-7CBB73971C85}"/>
              </a:ext>
            </a:extLst>
          </p:cNvPr>
          <p:cNvGraphicFramePr>
            <a:graphicFrameLocks noGrp="1"/>
          </p:cNvGraphicFramePr>
          <p:nvPr>
            <p:extLst>
              <p:ext uri="{D42A27DB-BD31-4B8C-83A1-F6EECF244321}">
                <p14:modId xmlns:p14="http://schemas.microsoft.com/office/powerpoint/2010/main" val="2027514216"/>
              </p:ext>
            </p:extLst>
          </p:nvPr>
        </p:nvGraphicFramePr>
        <p:xfrm>
          <a:off x="722655" y="1395861"/>
          <a:ext cx="10623586" cy="5037931"/>
        </p:xfrm>
        <a:graphic>
          <a:graphicData uri="http://schemas.openxmlformats.org/drawingml/2006/table">
            <a:tbl>
              <a:tblPr firstRow="1" firstCol="1" bandRow="1"/>
              <a:tblGrid>
                <a:gridCol w="1888941">
                  <a:extLst>
                    <a:ext uri="{9D8B030D-6E8A-4147-A177-3AD203B41FA5}">
                      <a16:colId xmlns:a16="http://schemas.microsoft.com/office/drawing/2014/main" val="20000"/>
                    </a:ext>
                  </a:extLst>
                </a:gridCol>
                <a:gridCol w="2480164">
                  <a:extLst>
                    <a:ext uri="{9D8B030D-6E8A-4147-A177-3AD203B41FA5}">
                      <a16:colId xmlns:a16="http://schemas.microsoft.com/office/drawing/2014/main" val="20001"/>
                    </a:ext>
                  </a:extLst>
                </a:gridCol>
                <a:gridCol w="470141">
                  <a:extLst>
                    <a:ext uri="{9D8B030D-6E8A-4147-A177-3AD203B41FA5}">
                      <a16:colId xmlns:a16="http://schemas.microsoft.com/office/drawing/2014/main" val="20003"/>
                    </a:ext>
                  </a:extLst>
                </a:gridCol>
                <a:gridCol w="1457856">
                  <a:extLst>
                    <a:ext uri="{9D8B030D-6E8A-4147-A177-3AD203B41FA5}">
                      <a16:colId xmlns:a16="http://schemas.microsoft.com/office/drawing/2014/main" val="3140006745"/>
                    </a:ext>
                  </a:extLst>
                </a:gridCol>
                <a:gridCol w="4326484">
                  <a:extLst>
                    <a:ext uri="{9D8B030D-6E8A-4147-A177-3AD203B41FA5}">
                      <a16:colId xmlns:a16="http://schemas.microsoft.com/office/drawing/2014/main" val="20004"/>
                    </a:ext>
                  </a:extLst>
                </a:gridCol>
              </a:tblGrid>
              <a:tr h="523439">
                <a:tc rowSpan="5">
                  <a:txBody>
                    <a:bodyPr/>
                    <a:lstStyle/>
                    <a:p>
                      <a:pPr marL="0" marR="0" algn="ctr">
                        <a:lnSpc>
                          <a:spcPct val="150000"/>
                        </a:lnSpc>
                        <a:spcBef>
                          <a:spcPts val="0"/>
                        </a:spcBef>
                        <a:spcAft>
                          <a:spcPts val="0"/>
                        </a:spcAft>
                      </a:pPr>
                      <a:r>
                        <a:rPr lang="en-US" sz="1600" b="0" noProof="0">
                          <a:effectLst/>
                          <a:latin typeface="Helvetica Neue"/>
                          <a:ea typeface="Calibri" panose="020F0502020204030204" pitchFamily="34" charset="0"/>
                          <a:cs typeface="Times New Roman" panose="02020603050405020304" pitchFamily="18" charset="0"/>
                        </a:rPr>
                        <a:t> </a:t>
                      </a:r>
                      <a:endParaRPr lang="en-US" sz="1600" b="0" noProof="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Vardas</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2">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Lytis</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a:t>
                      </a:r>
                      <a:r>
                        <a:rPr lang="en-US" sz="1600" b="0" noProof="0" dirty="0" smtClean="0">
                          <a:solidFill>
                            <a:srgbClr val="000000"/>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pPr marL="0" marR="0" algn="l">
                        <a:lnSpc>
                          <a:spcPct val="150000"/>
                        </a:lnSpc>
                        <a:spcBef>
                          <a:spcPts val="0"/>
                        </a:spcBef>
                        <a:spcAft>
                          <a:spcPts val="0"/>
                        </a:spcAft>
                      </a:pP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Amžius</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a:t>
                      </a:r>
                      <a:r>
                        <a:rPr lang="en-US" sz="1600" b="0" noProof="0" dirty="0" smtClean="0">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0000"/>
                  </a:ext>
                </a:extLst>
              </a:tr>
              <a:tr h="443085">
                <a:tc vMerge="1">
                  <a:txBody>
                    <a:bodyPr/>
                    <a:lstStyle/>
                    <a:p>
                      <a:endParaRPr lang="uk-UA"/>
                    </a:p>
                  </a:txBody>
                  <a:tcPr/>
                </a:tc>
                <a:tc>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Užsiėmimai</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3">
                  <a:txBody>
                    <a:bodyPr/>
                    <a:lstStyle/>
                    <a:p>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Išsilavinimas</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 </a:t>
                      </a:r>
                      <a:endParaRPr lang="en-US" sz="1600" b="0" noProof="0" dirty="0"/>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001"/>
                  </a:ext>
                </a:extLst>
              </a:tr>
              <a:tr h="443085">
                <a:tc vMerge="1">
                  <a:txBody>
                    <a:bodyPr/>
                    <a:lstStyle/>
                    <a:p>
                      <a:endParaRPr lang="uk-UA"/>
                    </a:p>
                  </a:txBody>
                  <a:tcPr/>
                </a:tc>
                <a:tc>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Vieta</a:t>
                      </a:r>
                      <a:r>
                        <a:rPr lang="en-US" sz="1600" b="0" noProof="0" dirty="0" smtClean="0">
                          <a:solidFill>
                            <a:srgbClr val="333333"/>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3">
                  <a:txBody>
                    <a:bodyPr/>
                    <a:lstStyle/>
                    <a:p>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Mėnesinis atlyginimas:</a:t>
                      </a:r>
                      <a:endParaRPr lang="en-US" sz="1600" b="0" noProof="0" dirty="0"/>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2"/>
                  </a:ext>
                </a:extLst>
              </a:tr>
              <a:tr h="560861">
                <a:tc vMerge="1">
                  <a:txBody>
                    <a:bodyPr/>
                    <a:lstStyle/>
                    <a:p>
                      <a:endParaRPr lang="uk-UA"/>
                    </a:p>
                  </a:txBody>
                  <a:tcPr/>
                </a:tc>
                <a:tc gridSpan="4">
                  <a:txBody>
                    <a:bodyPr/>
                    <a:lstStyle/>
                    <a:p>
                      <a:pPr marL="0" marR="0" algn="l">
                        <a:lnSpc>
                          <a:spcPct val="115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Kitos detalės:</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15000"/>
                        </a:lnSpc>
                        <a:spcBef>
                          <a:spcPts val="0"/>
                        </a:spcBef>
                        <a:spcAft>
                          <a:spcPts val="0"/>
                        </a:spcAft>
                      </a:pPr>
                      <a:r>
                        <a:rPr lang="en-US" sz="1600" b="0" noProof="0" dirty="0">
                          <a:solidFill>
                            <a:srgbClr val="333333"/>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3"/>
                  </a:ext>
                </a:extLst>
              </a:tr>
              <a:tr h="679399">
                <a:tc vMerge="1">
                  <a:txBody>
                    <a:bodyPr/>
                    <a:lstStyle/>
                    <a:p>
                      <a:endParaRPr lang="uk-UA"/>
                    </a:p>
                  </a:txBody>
                  <a:tcPr/>
                </a:tc>
                <a:tc>
                  <a:txBody>
                    <a:bodyPr/>
                    <a:lstStyle/>
                    <a:p>
                      <a:pPr marL="0" marR="0" algn="ctr">
                        <a:lnSpc>
                          <a:spcPct val="115000"/>
                        </a:lnSpc>
                        <a:spcBef>
                          <a:spcPts val="0"/>
                        </a:spcBef>
                        <a:spcAft>
                          <a:spcPts val="0"/>
                        </a:spcAft>
                      </a:pPr>
                      <a:r>
                        <a:rPr lang="lt-LT" sz="1600" b="0" noProof="0" dirty="0" smtClean="0">
                          <a:solidFill>
                            <a:srgbClr val="FFFFFF"/>
                          </a:solidFill>
                          <a:effectLst/>
                          <a:latin typeface="Helvetica Neue"/>
                          <a:ea typeface="Calibri" panose="020F0502020204030204" pitchFamily="34" charset="0"/>
                          <a:cs typeface="Times New Roman" panose="02020603050405020304" pitchFamily="18" charset="0"/>
                        </a:rPr>
                        <a:t>Rinkos dydis (kiek klientų,</a:t>
                      </a:r>
                      <a:r>
                        <a:rPr lang="lt-LT" sz="1600" b="0" baseline="0" noProof="0" dirty="0" smtClean="0">
                          <a:solidFill>
                            <a:srgbClr val="FFFFFF"/>
                          </a:solidFill>
                          <a:effectLst/>
                          <a:latin typeface="Helvetica Neue"/>
                          <a:ea typeface="Calibri" panose="020F0502020204030204" pitchFamily="34" charset="0"/>
                          <a:cs typeface="Times New Roman" panose="02020603050405020304" pitchFamily="18" charset="0"/>
                        </a:rPr>
                        <a:t> manome, kad yra rinkoje):</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gridSpan="3">
                  <a:txBody>
                    <a:bodyPr/>
                    <a:lstStyle/>
                    <a:p>
                      <a:pPr marL="0" marR="0" algn="l">
                        <a:lnSpc>
                          <a:spcPct val="115000"/>
                        </a:lnSpc>
                        <a:spcBef>
                          <a:spcPts val="0"/>
                        </a:spcBef>
                        <a:spcAft>
                          <a:spcPts val="0"/>
                        </a:spcAft>
                      </a:pPr>
                      <a:r>
                        <a:rPr lang="en-US" sz="1600" b="0" noProof="0">
                          <a:solidFill>
                            <a:srgbClr val="333333"/>
                          </a:solidFill>
                          <a:effectLst/>
                          <a:latin typeface="Helvetica Neue"/>
                          <a:ea typeface="Calibri" panose="020F0502020204030204" pitchFamily="34" charset="0"/>
                          <a:cs typeface="Times New Roman" panose="02020603050405020304" pitchFamily="18" charset="0"/>
                        </a:rPr>
                        <a:t> </a:t>
                      </a:r>
                      <a:endParaRPr lang="en-US" sz="1600" b="0" noProof="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4"/>
                  </a:ext>
                </a:extLst>
              </a:tr>
              <a:tr h="1207071">
                <a:tc gridSpan="5">
                  <a:txBody>
                    <a:bodyPr/>
                    <a:lstStyle/>
                    <a:p>
                      <a:pPr marL="0" marR="0" algn="l">
                        <a:lnSpc>
                          <a:spcPct val="150000"/>
                        </a:lnSpc>
                        <a:spcBef>
                          <a:spcPts val="0"/>
                        </a:spcBef>
                        <a:spcAft>
                          <a:spcPts val="0"/>
                        </a:spcAft>
                      </a:pPr>
                      <a:r>
                        <a:rPr lang="lt-LT" sz="1600" b="0" noProof="0" dirty="0" smtClean="0">
                          <a:solidFill>
                            <a:srgbClr val="333333"/>
                          </a:solidFill>
                          <a:effectLst/>
                          <a:latin typeface="Helvetica Neue"/>
                          <a:ea typeface="Calibri" panose="020F0502020204030204" pitchFamily="34" charset="0"/>
                          <a:cs typeface="Times New Roman" panose="02020603050405020304" pitchFamily="18" charset="0"/>
                        </a:rPr>
                        <a:t>Elgesio aprašymas (</a:t>
                      </a:r>
                      <a:r>
                        <a:rPr lang="lt-LT" sz="1600" b="0" baseline="0" noProof="0" dirty="0" smtClean="0">
                          <a:solidFill>
                            <a:srgbClr val="333333"/>
                          </a:solidFill>
                          <a:effectLst/>
                          <a:latin typeface="Helvetica Neue"/>
                          <a:ea typeface="Calibri" panose="020F0502020204030204" pitchFamily="34" charset="0"/>
                          <a:cs typeface="Times New Roman" panose="02020603050405020304" pitchFamily="18" charset="0"/>
                        </a:rPr>
                        <a:t>socialinė veikla, tinklo dydis, charakterio tipas ir kita):</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dirty="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dirty="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5"/>
                  </a:ext>
                </a:extLst>
              </a:tr>
              <a:tr h="339699">
                <a:tc gridSpan="3">
                  <a:txBody>
                    <a:bodyPr/>
                    <a:lstStyle/>
                    <a:p>
                      <a:pPr marL="0" marR="0" algn="ctr">
                        <a:lnSpc>
                          <a:spcPct val="115000"/>
                        </a:lnSpc>
                        <a:spcBef>
                          <a:spcPts val="0"/>
                        </a:spcBef>
                        <a:spcAft>
                          <a:spcPts val="0"/>
                        </a:spcAft>
                      </a:pPr>
                      <a:r>
                        <a:rPr lang="lt-LT" sz="1600" b="0" noProof="0" dirty="0" smtClean="0">
                          <a:solidFill>
                            <a:srgbClr val="FFFFFF"/>
                          </a:solidFill>
                          <a:effectLst/>
                          <a:latin typeface="Helvetica Neue"/>
                          <a:ea typeface="Calibri" panose="020F0502020204030204" pitchFamily="34" charset="0"/>
                          <a:cs typeface="Times New Roman" panose="02020603050405020304" pitchFamily="18" charset="0"/>
                        </a:rPr>
                        <a:t>Kodėl</a:t>
                      </a:r>
                      <a:r>
                        <a:rPr lang="lt-LT" sz="1600" b="0" baseline="0" noProof="0" dirty="0" smtClean="0">
                          <a:solidFill>
                            <a:srgbClr val="FFFFFF"/>
                          </a:solidFill>
                          <a:effectLst/>
                          <a:latin typeface="Helvetica Neue"/>
                          <a:ea typeface="Calibri" panose="020F0502020204030204" pitchFamily="34" charset="0"/>
                          <a:cs typeface="Times New Roman" panose="02020603050405020304" pitchFamily="18" charset="0"/>
                        </a:rPr>
                        <a:t> jie iš mūsų pirktų?</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tc gridSpan="2">
                  <a:txBody>
                    <a:bodyPr/>
                    <a:lstStyle/>
                    <a:p>
                      <a:pPr algn="ctr"/>
                      <a:r>
                        <a:rPr lang="lt-LT" sz="1600" b="0" noProof="0" dirty="0" smtClean="0">
                          <a:solidFill>
                            <a:srgbClr val="FFFFFF"/>
                          </a:solidFill>
                          <a:effectLst/>
                          <a:latin typeface="Helvetica Neue"/>
                          <a:ea typeface="Calibri" panose="020F0502020204030204" pitchFamily="34" charset="0"/>
                          <a:cs typeface="Times New Roman" panose="02020603050405020304" pitchFamily="18" charset="0"/>
                        </a:rPr>
                        <a:t>Kodėl jie iš mūsų</a:t>
                      </a:r>
                      <a:r>
                        <a:rPr lang="lt-LT" sz="1600" b="0" baseline="0" noProof="0" dirty="0" smtClean="0">
                          <a:solidFill>
                            <a:srgbClr val="FFFFFF"/>
                          </a:solidFill>
                          <a:effectLst/>
                          <a:latin typeface="Helvetica Neue"/>
                          <a:ea typeface="Calibri" panose="020F0502020204030204" pitchFamily="34" charset="0"/>
                          <a:cs typeface="Times New Roman" panose="02020603050405020304" pitchFamily="18" charset="0"/>
                        </a:rPr>
                        <a:t> nepirktų?</a:t>
                      </a:r>
                      <a:endParaRPr lang="en-US" b="0" noProof="0" dirty="0"/>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6"/>
                  </a:ext>
                </a:extLst>
              </a:tr>
              <a:tr h="841292">
                <a:tc gridSpan="3">
                  <a:txBody>
                    <a:bodyPr/>
                    <a:lstStyle/>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tc gridSpan="2">
                  <a:txBody>
                    <a:bodyPr/>
                    <a:lstStyle/>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dirty="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dirty="0">
                          <a:solidFill>
                            <a:srgbClr val="1071B9"/>
                          </a:solidFill>
                          <a:effectLst/>
                          <a:latin typeface="Helvetica Neue"/>
                          <a:ea typeface="Calibri" panose="020F0502020204030204" pitchFamily="34" charset="0"/>
                          <a:cs typeface="Times New Roman" panose="02020603050405020304" pitchFamily="18" charset="0"/>
                        </a:rPr>
                        <a:t> </a:t>
                      </a:r>
                      <a:endParaRPr lang="en-US" sz="1600" b="0" noProof="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noProof="0" dirty="0">
                          <a:solidFill>
                            <a:srgbClr val="1071B9"/>
                          </a:solidFill>
                          <a:effectLst/>
                          <a:latin typeface="Helvetica Neue"/>
                          <a:ea typeface="Calibri" panose="020F0502020204030204" pitchFamily="34" charset="0"/>
                          <a:cs typeface="Times New Roman" panose="02020603050405020304" pitchFamily="18" charset="0"/>
                        </a:rPr>
                        <a:t> </a:t>
                      </a:r>
                      <a:endParaRPr lang="en-US" b="0" noProof="0" dirty="0"/>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pic>
        <p:nvPicPr>
          <p:cNvPr id="22" name="Picture 5">
            <a:extLst>
              <a:ext uri="{FF2B5EF4-FFF2-40B4-BE49-F238E27FC236}">
                <a16:creationId xmlns:a16="http://schemas.microsoft.com/office/drawing/2014/main" id="{AD9993B5-A885-4DB6-9470-87951C1318C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759" y="1610687"/>
            <a:ext cx="1632014" cy="152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A2FF1BE-A90A-45DE-819B-21526CF6F6E0}"/>
              </a:ext>
            </a:extLst>
          </p:cNvPr>
          <p:cNvSpPr txBox="1"/>
          <p:nvPr/>
        </p:nvSpPr>
        <p:spPr>
          <a:xfrm>
            <a:off x="739494" y="3325762"/>
            <a:ext cx="1844544" cy="369332"/>
          </a:xfrm>
          <a:prstGeom prst="rect">
            <a:avLst/>
          </a:prstGeom>
          <a:noFill/>
        </p:spPr>
        <p:txBody>
          <a:bodyPr wrap="none" rtlCol="0">
            <a:spAutoFit/>
          </a:bodyPr>
          <a:lstStyle/>
          <a:p>
            <a:r>
              <a:rPr lang="lt-LT" dirty="0" smtClean="0"/>
              <a:t>Įdėkite nuotrauką</a:t>
            </a:r>
            <a:endParaRPr lang="en-US" dirty="0"/>
          </a:p>
        </p:txBody>
      </p:sp>
    </p:spTree>
    <p:extLst>
      <p:ext uri="{BB962C8B-B14F-4D97-AF65-F5344CB8AC3E}">
        <p14:creationId xmlns:p14="http://schemas.microsoft.com/office/powerpoint/2010/main" val="416635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6FCD8F0-87E1-44F1-B2C0-3E43653CBD1C}"/>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a:xfrm>
            <a:off x="517093" y="898039"/>
            <a:ext cx="11157817" cy="231007"/>
          </a:xfrm>
        </p:spPr>
        <p:txBody>
          <a:bodyPr/>
          <a:lstStyle/>
          <a:p>
            <a:r>
              <a:rPr lang="lt-LT" dirty="0">
                <a:solidFill>
                  <a:schemeClr val="tx1"/>
                </a:solidFill>
              </a:rPr>
              <a:t>Apibrėžkite tikslinio kliento asmenybę</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a:xfrm>
            <a:off x="517093" y="343740"/>
            <a:ext cx="11157817" cy="545945"/>
          </a:xfrm>
        </p:spPr>
        <p:txBody>
          <a:bodyPr>
            <a:normAutofit fontScale="90000"/>
          </a:bodyPr>
          <a:lstStyle/>
          <a:p>
            <a:r>
              <a:rPr lang="lt-LT" dirty="0" smtClean="0">
                <a:solidFill>
                  <a:schemeClr val="tx1"/>
                </a:solidFill>
              </a:rPr>
              <a:t>Tikslinis klientas</a:t>
            </a:r>
            <a:endParaRPr lang="en-US" dirty="0">
              <a:solidFill>
                <a:schemeClr val="tx1"/>
              </a:solidFill>
            </a:endParaRPr>
          </a:p>
        </p:txBody>
      </p:sp>
      <p:graphicFrame>
        <p:nvGraphicFramePr>
          <p:cNvPr id="21" name="Table 20">
            <a:extLst>
              <a:ext uri="{FF2B5EF4-FFF2-40B4-BE49-F238E27FC236}">
                <a16:creationId xmlns:a16="http://schemas.microsoft.com/office/drawing/2014/main" id="{C34D1E94-1963-4B2F-97B8-7CBB73971C85}"/>
              </a:ext>
            </a:extLst>
          </p:cNvPr>
          <p:cNvGraphicFramePr>
            <a:graphicFrameLocks noGrp="1"/>
          </p:cNvGraphicFramePr>
          <p:nvPr>
            <p:extLst>
              <p:ext uri="{D42A27DB-BD31-4B8C-83A1-F6EECF244321}">
                <p14:modId xmlns:p14="http://schemas.microsoft.com/office/powerpoint/2010/main" val="2806760626"/>
              </p:ext>
            </p:extLst>
          </p:nvPr>
        </p:nvGraphicFramePr>
        <p:xfrm>
          <a:off x="634803" y="1164887"/>
          <a:ext cx="10623586" cy="5535632"/>
        </p:xfrm>
        <a:graphic>
          <a:graphicData uri="http://schemas.openxmlformats.org/drawingml/2006/table">
            <a:tbl>
              <a:tblPr firstRow="1" firstCol="1" bandRow="1"/>
              <a:tblGrid>
                <a:gridCol w="1888941">
                  <a:extLst>
                    <a:ext uri="{9D8B030D-6E8A-4147-A177-3AD203B41FA5}">
                      <a16:colId xmlns:a16="http://schemas.microsoft.com/office/drawing/2014/main" val="20000"/>
                    </a:ext>
                  </a:extLst>
                </a:gridCol>
                <a:gridCol w="2480164">
                  <a:extLst>
                    <a:ext uri="{9D8B030D-6E8A-4147-A177-3AD203B41FA5}">
                      <a16:colId xmlns:a16="http://schemas.microsoft.com/office/drawing/2014/main" val="20001"/>
                    </a:ext>
                  </a:extLst>
                </a:gridCol>
                <a:gridCol w="470141">
                  <a:extLst>
                    <a:ext uri="{9D8B030D-6E8A-4147-A177-3AD203B41FA5}">
                      <a16:colId xmlns:a16="http://schemas.microsoft.com/office/drawing/2014/main" val="20003"/>
                    </a:ext>
                  </a:extLst>
                </a:gridCol>
                <a:gridCol w="1457856">
                  <a:extLst>
                    <a:ext uri="{9D8B030D-6E8A-4147-A177-3AD203B41FA5}">
                      <a16:colId xmlns:a16="http://schemas.microsoft.com/office/drawing/2014/main" val="3140006745"/>
                    </a:ext>
                  </a:extLst>
                </a:gridCol>
                <a:gridCol w="4326484">
                  <a:extLst>
                    <a:ext uri="{9D8B030D-6E8A-4147-A177-3AD203B41FA5}">
                      <a16:colId xmlns:a16="http://schemas.microsoft.com/office/drawing/2014/main" val="20004"/>
                    </a:ext>
                  </a:extLst>
                </a:gridCol>
              </a:tblGrid>
              <a:tr h="523439">
                <a:tc rowSpan="5">
                  <a:txBody>
                    <a:bodyPr/>
                    <a:lstStyle/>
                    <a:p>
                      <a:pPr marL="0" marR="0" algn="ctr">
                        <a:lnSpc>
                          <a:spcPct val="150000"/>
                        </a:lnSpc>
                        <a:spcBef>
                          <a:spcPts val="0"/>
                        </a:spcBef>
                        <a:spcAft>
                          <a:spcPts val="0"/>
                        </a:spcAft>
                      </a:pPr>
                      <a:r>
                        <a:rPr lang="en-US" sz="1600" b="0" dirty="0">
                          <a:effectLst/>
                          <a:latin typeface="Helvetica Neue"/>
                          <a:ea typeface="Calibri" panose="020F0502020204030204" pitchFamily="34" charset="0"/>
                          <a:cs typeface="Times New Roman" panose="02020603050405020304" pitchFamily="18" charset="0"/>
                        </a:rPr>
                        <a:t> </a:t>
                      </a:r>
                      <a:endParaRPr lang="uk-UA"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0" marR="0" algn="l">
                        <a:lnSpc>
                          <a:spcPct val="150000"/>
                        </a:lnSpc>
                        <a:spcBef>
                          <a:spcPts val="0"/>
                        </a:spcBef>
                        <a:spcAft>
                          <a:spcPts val="0"/>
                        </a:spcAft>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Vardas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rgbClr val="FF0000"/>
                          </a:solidFill>
                          <a:effectLst/>
                          <a:latin typeface="+mn-lt"/>
                          <a:ea typeface="Calibri" panose="020F0502020204030204" pitchFamily="34" charset="0"/>
                          <a:cs typeface="Times New Roman" panose="02020603050405020304" pitchFamily="18" charset="0"/>
                        </a:rPr>
                        <a:t>Kas nori valgyti be kaltės</a:t>
                      </a:r>
                      <a:r>
                        <a:rPr lang="lt-LT" sz="1600" b="0" baseline="0" noProof="0" dirty="0" smtClean="0">
                          <a:solidFill>
                            <a:srgbClr val="FF0000"/>
                          </a:solidFill>
                          <a:effectLst/>
                          <a:latin typeface="+mn-lt"/>
                          <a:ea typeface="Calibri" panose="020F0502020204030204" pitchFamily="34" charset="0"/>
                          <a:cs typeface="Times New Roman" panose="02020603050405020304" pitchFamily="18" charset="0"/>
                        </a:rPr>
                        <a:t> jausmo </a:t>
                      </a:r>
                      <a:endParaRPr lang="en-US" sz="1600" b="0" noProof="0" dirty="0">
                        <a:solidFill>
                          <a:srgbClr val="FF0000"/>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2">
                  <a:txBody>
                    <a:bodyPr/>
                    <a:lstStyle/>
                    <a:p>
                      <a:pPr marL="0" marR="0" algn="l">
                        <a:lnSpc>
                          <a:spcPct val="150000"/>
                        </a:lnSpc>
                        <a:spcBef>
                          <a:spcPts val="0"/>
                        </a:spcBef>
                        <a:spcAft>
                          <a:spcPts val="0"/>
                        </a:spcAft>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Lytis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Abi</a:t>
                      </a:r>
                      <a:endParaRPr lang="en-US" sz="1600" b="0" noProof="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pPr marL="0" marR="0" algn="l">
                        <a:lnSpc>
                          <a:spcPct val="150000"/>
                        </a:lnSpc>
                        <a:spcBef>
                          <a:spcPts val="0"/>
                        </a:spcBef>
                        <a:spcAft>
                          <a:spcPts val="0"/>
                        </a:spcAft>
                      </a:pP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a:txBody>
                    <a:bodyPr/>
                    <a:lstStyle/>
                    <a:p>
                      <a:pPr marL="0" marR="0" algn="l">
                        <a:lnSpc>
                          <a:spcPct val="150000"/>
                        </a:lnSpc>
                        <a:spcBef>
                          <a:spcPts val="0"/>
                        </a:spcBef>
                        <a:spcAft>
                          <a:spcPts val="0"/>
                        </a:spcAft>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Amžius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Suaugusieji</a:t>
                      </a:r>
                      <a:endParaRPr lang="en-US" sz="1600" b="0" noProof="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extLst>
                  <a:ext uri="{0D108BD9-81ED-4DB2-BD59-A6C34878D82A}">
                    <a16:rowId xmlns:a16="http://schemas.microsoft.com/office/drawing/2014/main" val="10000"/>
                  </a:ext>
                </a:extLst>
              </a:tr>
              <a:tr h="443085">
                <a:tc vMerge="1">
                  <a:txBody>
                    <a:bodyPr/>
                    <a:lstStyle/>
                    <a:p>
                      <a:endParaRPr lang="uk-UA"/>
                    </a:p>
                  </a:txBody>
                  <a:tcPr/>
                </a:tc>
                <a:tc>
                  <a:txBody>
                    <a:bodyPr/>
                    <a:lstStyle/>
                    <a:p>
                      <a:pPr marL="0" marR="0" algn="l">
                        <a:lnSpc>
                          <a:spcPct val="150000"/>
                        </a:lnSpc>
                        <a:spcBef>
                          <a:spcPts val="0"/>
                        </a:spcBef>
                        <a:spcAft>
                          <a:spcPts val="0"/>
                        </a:spcAft>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Užsiėmimai</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en-US" sz="1600" b="0" noProof="0" dirty="0">
                          <a:solidFill>
                            <a:schemeClr val="tx1"/>
                          </a:solidFill>
                          <a:effectLst/>
                          <a:latin typeface="+mn-lt"/>
                          <a:ea typeface="Calibri" panose="020F0502020204030204" pitchFamily="34" charset="0"/>
                          <a:cs typeface="Times New Roman" panose="02020603050405020304" pitchFamily="18" charset="0"/>
                        </a:rPr>
                        <a:t>-</a:t>
                      </a: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3">
                  <a:txBody>
                    <a:bodyPr/>
                    <a:lstStyle/>
                    <a:p>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Išsilavinimas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en-US" sz="1600" b="0" noProof="0" dirty="0">
                          <a:solidFill>
                            <a:schemeClr val="tx1"/>
                          </a:solidFill>
                          <a:effectLst/>
                          <a:latin typeface="+mn-lt"/>
                          <a:ea typeface="Calibri" panose="020F0502020204030204" pitchFamily="34" charset="0"/>
                          <a:cs typeface="Times New Roman" panose="02020603050405020304" pitchFamily="18" charset="0"/>
                        </a:rPr>
                        <a:t>-</a:t>
                      </a:r>
                      <a:endParaRPr lang="en-US" sz="1600" b="0" noProof="0" dirty="0">
                        <a:solidFill>
                          <a:schemeClr val="tx1"/>
                        </a:solidFill>
                        <a:latin typeface="+mn-lt"/>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extLst>
                  <a:ext uri="{0D108BD9-81ED-4DB2-BD59-A6C34878D82A}">
                    <a16:rowId xmlns:a16="http://schemas.microsoft.com/office/drawing/2014/main" val="10001"/>
                  </a:ext>
                </a:extLst>
              </a:tr>
              <a:tr h="443085">
                <a:tc vMerge="1">
                  <a:txBody>
                    <a:bodyPr/>
                    <a:lstStyle/>
                    <a:p>
                      <a:endParaRPr lang="uk-UA"/>
                    </a:p>
                  </a:txBody>
                  <a:tcPr/>
                </a:tc>
                <a:tc>
                  <a:txBody>
                    <a:bodyPr/>
                    <a:lstStyle/>
                    <a:p>
                      <a:pPr marL="0" marR="0" algn="l">
                        <a:lnSpc>
                          <a:spcPct val="150000"/>
                        </a:lnSpc>
                        <a:spcBef>
                          <a:spcPts val="0"/>
                        </a:spcBef>
                        <a:spcAft>
                          <a:spcPts val="0"/>
                        </a:spcAft>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Vieta</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Lietuva</a:t>
                      </a:r>
                      <a:endParaRPr lang="en-US" sz="1600" b="0" noProof="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gridSpan="3">
                  <a:txBody>
                    <a:bodyPr/>
                    <a:lstStyle/>
                    <a:p>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Mėnesinis atlyginimas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vidutinis</a:t>
                      </a:r>
                      <a:r>
                        <a:rPr lang="lt-LT" sz="1600" b="0" baseline="0" noProof="0" dirty="0" smtClean="0">
                          <a:solidFill>
                            <a:schemeClr val="tx1"/>
                          </a:solidFill>
                          <a:effectLst/>
                          <a:latin typeface="+mn-lt"/>
                          <a:ea typeface="Calibri" panose="020F0502020204030204" pitchFamily="34" charset="0"/>
                          <a:cs typeface="Times New Roman" panose="02020603050405020304" pitchFamily="18" charset="0"/>
                        </a:rPr>
                        <a:t> ar didesnis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nes šokolado kaina yra aukštesnė nei vidutinė</a:t>
                      </a:r>
                      <a:endParaRPr lang="en-US" sz="1600" b="0" noProof="0" dirty="0">
                        <a:solidFill>
                          <a:schemeClr val="tx1"/>
                        </a:solidFill>
                        <a:latin typeface="+mn-lt"/>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2"/>
                  </a:ext>
                </a:extLst>
              </a:tr>
              <a:tr h="372659">
                <a:tc vMerge="1">
                  <a:txBody>
                    <a:bodyPr/>
                    <a:lstStyle/>
                    <a:p>
                      <a:endParaRPr lang="uk-UA"/>
                    </a:p>
                  </a:txBody>
                  <a:tcPr/>
                </a:tc>
                <a:tc gridSpan="4">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lt-LT" sz="1600" b="0" noProof="0" dirty="0" smtClean="0">
                          <a:solidFill>
                            <a:schemeClr val="tx1"/>
                          </a:solidFill>
                          <a:effectLst/>
                          <a:latin typeface="+mn-lt"/>
                          <a:ea typeface="Calibri" panose="020F0502020204030204" pitchFamily="34" charset="0"/>
                          <a:cs typeface="Times New Roman" panose="02020603050405020304" pitchFamily="18" charset="0"/>
                        </a:rPr>
                        <a:t>Kitos detalės</a:t>
                      </a:r>
                      <a:r>
                        <a:rPr lang="en-US" sz="1600" b="0" noProof="0" dirty="0" smtClean="0">
                          <a:solidFill>
                            <a:schemeClr val="tx1"/>
                          </a:solidFill>
                          <a:effectLst/>
                          <a:latin typeface="+mn-lt"/>
                          <a:ea typeface="Calibri" panose="020F0502020204030204" pitchFamily="34" charset="0"/>
                          <a:cs typeface="Times New Roman" panose="02020603050405020304" pitchFamily="18" charset="0"/>
                        </a:rPr>
                        <a:t>: </a:t>
                      </a:r>
                      <a:r>
                        <a:rPr lang="lt-LT" sz="1600" kern="1200" dirty="0" smtClean="0">
                          <a:solidFill>
                            <a:schemeClr val="tx1"/>
                          </a:solidFill>
                          <a:effectLst/>
                          <a:latin typeface="+mn-lt"/>
                          <a:ea typeface="+mn-ea"/>
                          <a:cs typeface="+mn-cs"/>
                        </a:rPr>
                        <a:t>Žmonės, kurie reguliuoja</a:t>
                      </a:r>
                      <a:r>
                        <a:rPr lang="lt-LT" sz="1600" kern="1200" baseline="0" dirty="0" smtClean="0">
                          <a:solidFill>
                            <a:schemeClr val="tx1"/>
                          </a:solidFill>
                          <a:effectLst/>
                          <a:latin typeface="+mn-lt"/>
                          <a:ea typeface="+mn-ea"/>
                          <a:cs typeface="+mn-cs"/>
                        </a:rPr>
                        <a:t> savo mitybą ir nori valgyti saldumynus be kaltės jausmo, nesvarbu kokį gyvenimo būdą jie gyvena. </a:t>
                      </a:r>
                      <a:endParaRPr lang="en-US" sz="1600" b="0" noProof="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3"/>
                  </a:ext>
                </a:extLst>
              </a:tr>
              <a:tr h="679399">
                <a:tc vMerge="1">
                  <a:txBody>
                    <a:bodyPr/>
                    <a:lstStyle/>
                    <a:p>
                      <a:endParaRPr lang="uk-UA"/>
                    </a:p>
                  </a:txBody>
                  <a:tcPr/>
                </a:tc>
                <a:tc>
                  <a:txBody>
                    <a:bodyPr/>
                    <a:lstStyle/>
                    <a:p>
                      <a:pPr marL="0" marR="0" algn="ctr">
                        <a:lnSpc>
                          <a:spcPct val="115000"/>
                        </a:lnSpc>
                        <a:spcBef>
                          <a:spcPts val="0"/>
                        </a:spcBef>
                        <a:spcAft>
                          <a:spcPts val="0"/>
                        </a:spcAft>
                      </a:pPr>
                      <a:r>
                        <a:rPr lang="lt-LT" sz="1600" b="0" noProof="0" dirty="0" smtClean="0">
                          <a:solidFill>
                            <a:srgbClr val="FFFFFF"/>
                          </a:solidFill>
                          <a:effectLst/>
                          <a:latin typeface="+mn-lt"/>
                          <a:ea typeface="Calibri" panose="020F0502020204030204" pitchFamily="34" charset="0"/>
                          <a:cs typeface="Times New Roman" panose="02020603050405020304" pitchFamily="18" charset="0"/>
                        </a:rPr>
                        <a:t>Rinkos dydis (kiek klientų,</a:t>
                      </a:r>
                      <a:r>
                        <a:rPr lang="lt-LT" sz="1600" b="0" baseline="0" noProof="0" dirty="0" smtClean="0">
                          <a:solidFill>
                            <a:srgbClr val="FFFFFF"/>
                          </a:solidFill>
                          <a:effectLst/>
                          <a:latin typeface="+mn-lt"/>
                          <a:ea typeface="Calibri" panose="020F0502020204030204" pitchFamily="34" charset="0"/>
                          <a:cs typeface="Times New Roman" panose="02020603050405020304" pitchFamily="18" charset="0"/>
                        </a:rPr>
                        <a:t> manome, kad yra rinkoje):</a:t>
                      </a:r>
                      <a:endParaRPr lang="en-US" sz="1600" b="0" noProof="0" dirty="0">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gridSpan="3">
                  <a:txBody>
                    <a:bodyPr/>
                    <a:lstStyle/>
                    <a:p>
                      <a:pPr marL="0" marR="0" algn="l">
                        <a:lnSpc>
                          <a:spcPct val="115000"/>
                        </a:lnSpc>
                        <a:spcBef>
                          <a:spcPts val="0"/>
                        </a:spcBef>
                        <a:spcAft>
                          <a:spcPts val="0"/>
                        </a:spcAft>
                      </a:pPr>
                      <a:r>
                        <a:rPr lang="lt-LT" sz="1600" b="0" dirty="0" smtClean="0">
                          <a:solidFill>
                            <a:schemeClr val="tx1"/>
                          </a:solidFill>
                          <a:effectLst/>
                          <a:latin typeface="+mn-lt"/>
                          <a:ea typeface="Calibri" panose="020F0502020204030204" pitchFamily="34" charset="0"/>
                          <a:cs typeface="Times New Roman" panose="02020603050405020304" pitchFamily="18" charset="0"/>
                        </a:rPr>
                        <a:t>Stebiu ką valgau,</a:t>
                      </a:r>
                      <a:r>
                        <a:rPr lang="lt-LT" sz="1600" b="0" baseline="0" dirty="0" smtClean="0">
                          <a:solidFill>
                            <a:schemeClr val="tx1"/>
                          </a:solidFill>
                          <a:effectLst/>
                          <a:latin typeface="+mn-lt"/>
                          <a:ea typeface="Calibri" panose="020F0502020204030204" pitchFamily="34" charset="0"/>
                          <a:cs typeface="Times New Roman" panose="02020603050405020304" pitchFamily="18" charset="0"/>
                        </a:rPr>
                        <a:t> kad kontroliuočiau svorį </a:t>
                      </a:r>
                      <a:r>
                        <a:rPr lang="en-US" sz="1600" b="0" dirty="0" smtClean="0">
                          <a:solidFill>
                            <a:schemeClr val="tx1"/>
                          </a:solidFill>
                          <a:effectLst/>
                          <a:latin typeface="+mn-lt"/>
                          <a:ea typeface="Calibri" panose="020F0502020204030204" pitchFamily="34" charset="0"/>
                          <a:cs typeface="Times New Roman" panose="02020603050405020304" pitchFamily="18" charset="0"/>
                        </a:rPr>
                        <a:t>(</a:t>
                      </a:r>
                      <a:r>
                        <a:rPr lang="lt-LT" sz="1600" b="0" dirty="0" smtClean="0">
                          <a:solidFill>
                            <a:schemeClr val="tx1"/>
                          </a:solidFill>
                          <a:effectLst/>
                          <a:latin typeface="+mn-lt"/>
                          <a:ea typeface="Calibri" panose="020F0502020204030204" pitchFamily="34" charset="0"/>
                          <a:cs typeface="Times New Roman" panose="02020603050405020304" pitchFamily="18" charset="0"/>
                        </a:rPr>
                        <a:t>pasaulinis</a:t>
                      </a:r>
                      <a:r>
                        <a:rPr lang="en-US" sz="1600" b="0" dirty="0" smtClean="0">
                          <a:solidFill>
                            <a:schemeClr val="tx1"/>
                          </a:solidFill>
                          <a:effectLst/>
                          <a:latin typeface="+mn-lt"/>
                          <a:ea typeface="Calibri" panose="020F0502020204030204" pitchFamily="34" charset="0"/>
                          <a:cs typeface="Times New Roman" panose="02020603050405020304" pitchFamily="18" charset="0"/>
                        </a:rPr>
                        <a:t>, </a:t>
                      </a:r>
                      <a:r>
                        <a:rPr lang="en-US" sz="1600" b="0" dirty="0">
                          <a:solidFill>
                            <a:schemeClr val="tx1"/>
                          </a:solidFill>
                          <a:effectLst/>
                          <a:latin typeface="+mn-lt"/>
                          <a:ea typeface="Calibri" panose="020F0502020204030204" pitchFamily="34" charset="0"/>
                          <a:cs typeface="Times New Roman" panose="02020603050405020304" pitchFamily="18" charset="0"/>
                        </a:rPr>
                        <a:t>Euromonitor, 2020) </a:t>
                      </a:r>
                    </a:p>
                    <a:p>
                      <a:r>
                        <a:rPr lang="en-US" sz="1600" kern="1200" dirty="0">
                          <a:solidFill>
                            <a:schemeClr val="tx1"/>
                          </a:solidFill>
                          <a:effectLst/>
                          <a:latin typeface="+mn-lt"/>
                          <a:ea typeface="+mn-ea"/>
                          <a:cs typeface="+mn-cs"/>
                        </a:rPr>
                        <a:t>15-29</a:t>
                      </a:r>
                      <a:r>
                        <a:rPr lang="lt-LT" sz="1600" kern="1200" dirty="0">
                          <a:solidFill>
                            <a:schemeClr val="tx1"/>
                          </a:solidFill>
                          <a:effectLst/>
                          <a:latin typeface="+mn-lt"/>
                          <a:ea typeface="+mn-ea"/>
                          <a:cs typeface="+mn-cs"/>
                        </a:rPr>
                        <a:t> </a:t>
                      </a:r>
                      <a:r>
                        <a:rPr lang="lt-LT" sz="1600" kern="1200" dirty="0" smtClean="0">
                          <a:solidFill>
                            <a:schemeClr val="tx1"/>
                          </a:solidFill>
                          <a:effectLst/>
                          <a:latin typeface="+mn-lt"/>
                          <a:ea typeface="+mn-ea"/>
                          <a:cs typeface="+mn-cs"/>
                        </a:rPr>
                        <a:t>metų</a:t>
                      </a:r>
                      <a:r>
                        <a:rPr lang="lt-LT" sz="1600" kern="1200" baseline="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a:t>
                      </a:r>
                      <a:r>
                        <a:rPr lang="lt-LT" sz="1600" kern="120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47</a:t>
                      </a:r>
                      <a:r>
                        <a:rPr lang="en-US" sz="1600" kern="1200" dirty="0">
                          <a:solidFill>
                            <a:schemeClr val="tx1"/>
                          </a:solidFill>
                          <a:effectLst/>
                          <a:latin typeface="+mn-lt"/>
                          <a:ea typeface="+mn-ea"/>
                          <a:cs typeface="+mn-cs"/>
                        </a:rPr>
                        <a:t>%, 30-44 </a:t>
                      </a:r>
                      <a:r>
                        <a:rPr lang="lt-LT" sz="1600" kern="1200" dirty="0" smtClean="0">
                          <a:solidFill>
                            <a:schemeClr val="tx1"/>
                          </a:solidFill>
                          <a:effectLst/>
                          <a:latin typeface="+mn-lt"/>
                          <a:ea typeface="+mn-ea"/>
                          <a:cs typeface="+mn-cs"/>
                        </a:rPr>
                        <a:t>metų -</a:t>
                      </a:r>
                      <a:r>
                        <a:rPr lang="en-US" sz="1600" kern="1200" dirty="0" smtClean="0">
                          <a:solidFill>
                            <a:schemeClr val="tx1"/>
                          </a:solidFill>
                          <a:effectLst/>
                          <a:latin typeface="+mn-lt"/>
                          <a:ea typeface="+mn-ea"/>
                          <a:cs typeface="+mn-cs"/>
                        </a:rPr>
                        <a:t> </a:t>
                      </a:r>
                      <a:r>
                        <a:rPr lang="en-US" sz="1600" kern="1200" dirty="0">
                          <a:solidFill>
                            <a:schemeClr val="tx1"/>
                          </a:solidFill>
                          <a:effectLst/>
                          <a:latin typeface="+mn-lt"/>
                          <a:ea typeface="+mn-ea"/>
                          <a:cs typeface="+mn-cs"/>
                        </a:rPr>
                        <a:t>41.1%, 45-59 </a:t>
                      </a:r>
                      <a:r>
                        <a:rPr lang="lt-LT" sz="1600" kern="1200" dirty="0" smtClean="0">
                          <a:solidFill>
                            <a:schemeClr val="tx1"/>
                          </a:solidFill>
                          <a:effectLst/>
                          <a:latin typeface="+mn-lt"/>
                          <a:ea typeface="+mn-ea"/>
                          <a:cs typeface="+mn-cs"/>
                        </a:rPr>
                        <a:t>metų</a:t>
                      </a:r>
                      <a:r>
                        <a:rPr lang="lt-LT" sz="1600" kern="1200" baseline="0" dirty="0" smtClean="0">
                          <a:solidFill>
                            <a:schemeClr val="tx1"/>
                          </a:solidFill>
                          <a:effectLst/>
                          <a:latin typeface="+mn-lt"/>
                          <a:ea typeface="+mn-ea"/>
                          <a:cs typeface="+mn-cs"/>
                        </a:rPr>
                        <a:t> - </a:t>
                      </a:r>
                      <a:r>
                        <a:rPr lang="en-US" sz="1600" kern="1200" dirty="0" smtClean="0">
                          <a:solidFill>
                            <a:schemeClr val="tx1"/>
                          </a:solidFill>
                          <a:effectLst/>
                          <a:latin typeface="+mn-lt"/>
                          <a:ea typeface="+mn-ea"/>
                          <a:cs typeface="+mn-cs"/>
                        </a:rPr>
                        <a:t> </a:t>
                      </a:r>
                      <a:r>
                        <a:rPr lang="en-US" sz="1600" kern="1200" dirty="0">
                          <a:solidFill>
                            <a:schemeClr val="tx1"/>
                          </a:solidFill>
                          <a:effectLst/>
                          <a:latin typeface="+mn-lt"/>
                          <a:ea typeface="+mn-ea"/>
                          <a:cs typeface="+mn-cs"/>
                        </a:rPr>
                        <a:t>57.6%, </a:t>
                      </a:r>
                      <a:r>
                        <a:rPr lang="en-US" sz="1600" kern="1200" dirty="0" smtClean="0">
                          <a:solidFill>
                            <a:schemeClr val="tx1"/>
                          </a:solidFill>
                          <a:effectLst/>
                          <a:latin typeface="+mn-lt"/>
                          <a:ea typeface="+mn-ea"/>
                          <a:cs typeface="+mn-cs"/>
                        </a:rPr>
                        <a:t>60+</a:t>
                      </a:r>
                      <a:r>
                        <a:rPr lang="lt-LT" sz="1600" kern="1200" baseline="0" dirty="0" smtClean="0">
                          <a:solidFill>
                            <a:schemeClr val="tx1"/>
                          </a:solidFill>
                          <a:effectLst/>
                          <a:latin typeface="+mn-lt"/>
                          <a:ea typeface="+mn-ea"/>
                          <a:cs typeface="+mn-cs"/>
                        </a:rPr>
                        <a:t> metų -</a:t>
                      </a:r>
                      <a:r>
                        <a:rPr lang="en-US" sz="1600" kern="1200" dirty="0" smtClean="0">
                          <a:solidFill>
                            <a:schemeClr val="tx1"/>
                          </a:solidFill>
                          <a:effectLst/>
                          <a:latin typeface="+mn-lt"/>
                          <a:ea typeface="+mn-ea"/>
                          <a:cs typeface="+mn-cs"/>
                        </a:rPr>
                        <a:t>38.2</a:t>
                      </a:r>
                      <a:r>
                        <a:rPr lang="en-US" sz="1600" kern="1200" dirty="0">
                          <a:solidFill>
                            <a:schemeClr val="tx1"/>
                          </a:solidFill>
                          <a:effectLst/>
                          <a:latin typeface="+mn-lt"/>
                          <a:ea typeface="+mn-ea"/>
                          <a:cs typeface="+mn-cs"/>
                        </a:rPr>
                        <a:t>%</a:t>
                      </a:r>
                    </a:p>
                    <a:p>
                      <a:r>
                        <a:rPr lang="lt-LT" sz="1600" kern="1200" dirty="0" smtClean="0">
                          <a:solidFill>
                            <a:schemeClr val="tx1"/>
                          </a:solidFill>
                          <a:effectLst/>
                          <a:latin typeface="+mn-lt"/>
                          <a:ea typeface="+mn-ea"/>
                          <a:cs typeface="+mn-cs"/>
                        </a:rPr>
                        <a:t>Vyrų -</a:t>
                      </a:r>
                      <a:r>
                        <a:rPr lang="en-US" sz="1600" kern="1200" dirty="0" smtClean="0">
                          <a:solidFill>
                            <a:schemeClr val="tx1"/>
                          </a:solidFill>
                          <a:effectLst/>
                          <a:latin typeface="+mn-lt"/>
                          <a:ea typeface="+mn-ea"/>
                          <a:cs typeface="+mn-cs"/>
                        </a:rPr>
                        <a:t> </a:t>
                      </a:r>
                      <a:r>
                        <a:rPr lang="en-US" sz="1600" kern="1200" dirty="0">
                          <a:solidFill>
                            <a:schemeClr val="tx1"/>
                          </a:solidFill>
                          <a:effectLst/>
                          <a:latin typeface="+mn-lt"/>
                          <a:ea typeface="+mn-ea"/>
                          <a:cs typeface="+mn-cs"/>
                        </a:rPr>
                        <a:t>42%, </a:t>
                      </a:r>
                      <a:r>
                        <a:rPr lang="lt-LT" sz="1600" kern="1200" dirty="0" smtClean="0">
                          <a:solidFill>
                            <a:schemeClr val="tx1"/>
                          </a:solidFill>
                          <a:effectLst/>
                          <a:latin typeface="+mn-lt"/>
                          <a:ea typeface="+mn-ea"/>
                          <a:cs typeface="+mn-cs"/>
                        </a:rPr>
                        <a:t>Moterų </a:t>
                      </a:r>
                      <a:r>
                        <a:rPr lang="en-US" sz="1600" kern="1200" dirty="0" smtClean="0">
                          <a:solidFill>
                            <a:schemeClr val="tx1"/>
                          </a:solidFill>
                          <a:effectLst/>
                          <a:latin typeface="+mn-lt"/>
                          <a:ea typeface="+mn-ea"/>
                          <a:cs typeface="+mn-cs"/>
                        </a:rPr>
                        <a:t>-</a:t>
                      </a:r>
                      <a:r>
                        <a:rPr lang="lt-LT" sz="1600" kern="1200" dirty="0" smtClean="0">
                          <a:solidFill>
                            <a:schemeClr val="tx1"/>
                          </a:solidFill>
                          <a:effectLst/>
                          <a:latin typeface="+mn-lt"/>
                          <a:ea typeface="+mn-ea"/>
                          <a:cs typeface="+mn-cs"/>
                        </a:rPr>
                        <a:t> </a:t>
                      </a:r>
                      <a:r>
                        <a:rPr lang="en-US" sz="1600" kern="1200" dirty="0" smtClean="0">
                          <a:solidFill>
                            <a:schemeClr val="tx1"/>
                          </a:solidFill>
                          <a:effectLst/>
                          <a:latin typeface="+mn-lt"/>
                          <a:ea typeface="+mn-ea"/>
                          <a:cs typeface="+mn-cs"/>
                        </a:rPr>
                        <a:t>43</a:t>
                      </a:r>
                      <a:r>
                        <a:rPr lang="en-US" sz="1600" kern="1200" dirty="0">
                          <a:solidFill>
                            <a:schemeClr val="tx1"/>
                          </a:solidFill>
                          <a:effectLst/>
                          <a:latin typeface="+mn-lt"/>
                          <a:ea typeface="+mn-ea"/>
                          <a:cs typeface="+mn-cs"/>
                        </a:rPr>
                        <a:t>%</a:t>
                      </a:r>
                      <a:endParaRPr lang="uk-UA" sz="1400" b="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B w="12700" cap="flat" cmpd="sng" algn="ctr">
                      <a:solidFill>
                        <a:srgbClr val="333333"/>
                      </a:solidFill>
                      <a:prstDash val="solid"/>
                      <a:round/>
                      <a:headEnd type="none" w="med" len="med"/>
                      <a:tailEnd type="none" w="med" len="med"/>
                    </a:lnB>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4"/>
                  </a:ext>
                </a:extLst>
              </a:tr>
              <a:tr h="764149">
                <a:tc gridSpan="5">
                  <a:txBody>
                    <a:bodyPr/>
                    <a:lstStyle/>
                    <a:p>
                      <a:pPr marL="0" marR="0" algn="l">
                        <a:lnSpc>
                          <a:spcPct val="150000"/>
                        </a:lnSpc>
                        <a:spcBef>
                          <a:spcPts val="0"/>
                        </a:spcBef>
                        <a:spcAft>
                          <a:spcPts val="0"/>
                        </a:spcAft>
                      </a:pPr>
                      <a:r>
                        <a:rPr lang="lt-LT" sz="1600" b="0" noProof="0" dirty="0" smtClean="0">
                          <a:solidFill>
                            <a:srgbClr val="333333"/>
                          </a:solidFill>
                          <a:effectLst/>
                          <a:latin typeface="+mn-lt"/>
                          <a:ea typeface="Calibri" panose="020F0502020204030204" pitchFamily="34" charset="0"/>
                          <a:cs typeface="Times New Roman" panose="02020603050405020304" pitchFamily="18" charset="0"/>
                        </a:rPr>
                        <a:t>Elgesio aprašymas (</a:t>
                      </a:r>
                      <a:r>
                        <a:rPr lang="lt-LT" sz="1600" b="0" baseline="0" noProof="0" dirty="0" smtClean="0">
                          <a:solidFill>
                            <a:srgbClr val="333333"/>
                          </a:solidFill>
                          <a:effectLst/>
                          <a:latin typeface="+mn-lt"/>
                          <a:ea typeface="Calibri" panose="020F0502020204030204" pitchFamily="34" charset="0"/>
                          <a:cs typeface="Times New Roman" panose="02020603050405020304" pitchFamily="18" charset="0"/>
                        </a:rPr>
                        <a:t>socialinė veikla, tinklo dydis, charakterio tipas ir kita):</a:t>
                      </a:r>
                      <a:endParaRPr lang="en-US" sz="1600" b="0" noProof="0" dirty="0" smtClean="0">
                        <a:effectLst/>
                        <a:latin typeface="+mn-lt"/>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Grupė</a:t>
                      </a:r>
                      <a:r>
                        <a:rPr lang="lt-LT" sz="1600" b="0" baseline="0" dirty="0" smtClean="0">
                          <a:solidFill>
                            <a:schemeClr val="tx1"/>
                          </a:solidFill>
                          <a:effectLst/>
                          <a:latin typeface="+mn-lt"/>
                          <a:ea typeface="Calibri" panose="020F0502020204030204" pitchFamily="34" charset="0"/>
                          <a:cs typeface="Times New Roman" panose="02020603050405020304" pitchFamily="18" charset="0"/>
                        </a:rPr>
                        <a:t> auga, augant sveikesnio gyvenimo tendencijoms. </a:t>
                      </a:r>
                      <a:endParaRPr lang="en-US" sz="1600" b="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Jie atsargiai renkasi saldumynus</a:t>
                      </a:r>
                      <a:r>
                        <a:rPr lang="lt-LT" sz="1600" b="0" baseline="0" dirty="0" smtClean="0">
                          <a:solidFill>
                            <a:schemeClr val="tx1"/>
                          </a:solidFill>
                          <a:effectLst/>
                          <a:latin typeface="+mn-lt"/>
                          <a:ea typeface="Calibri" panose="020F0502020204030204" pitchFamily="34" charset="0"/>
                          <a:cs typeface="Times New Roman" panose="02020603050405020304" pitchFamily="18" charset="0"/>
                        </a:rPr>
                        <a:t> jų mityboje. </a:t>
                      </a:r>
                      <a:endParaRPr lang="uk-UA" sz="1600" b="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lnT w="12700" cap="flat" cmpd="sng" algn="ctr">
                      <a:solidFill>
                        <a:srgbClr val="333333"/>
                      </a:solidFill>
                      <a:prstDash val="solid"/>
                      <a:round/>
                      <a:headEnd type="none" w="med" len="med"/>
                      <a:tailEnd type="none" w="med" len="med"/>
                    </a:lnT>
                  </a:tcPr>
                </a:tc>
                <a:tc hMerge="1">
                  <a:txBody>
                    <a:bodyPr/>
                    <a:lstStyle/>
                    <a:p>
                      <a:endParaRPr lang="en-US"/>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5"/>
                  </a:ext>
                </a:extLst>
              </a:tr>
              <a:tr h="339699">
                <a:tc gridSpan="3">
                  <a:txBody>
                    <a:bodyPr/>
                    <a:lstStyle/>
                    <a:p>
                      <a:pPr marL="0" marR="0" algn="ctr">
                        <a:lnSpc>
                          <a:spcPct val="115000"/>
                        </a:lnSpc>
                        <a:spcBef>
                          <a:spcPts val="0"/>
                        </a:spcBef>
                        <a:spcAft>
                          <a:spcPts val="0"/>
                        </a:spcAft>
                      </a:pPr>
                      <a:r>
                        <a:rPr lang="lt-LT" sz="1600" b="0" noProof="0" dirty="0" smtClean="0">
                          <a:solidFill>
                            <a:srgbClr val="FFFFFF"/>
                          </a:solidFill>
                          <a:effectLst/>
                          <a:latin typeface="+mn-lt"/>
                          <a:ea typeface="Calibri" panose="020F0502020204030204" pitchFamily="34" charset="0"/>
                          <a:cs typeface="Times New Roman" panose="02020603050405020304" pitchFamily="18" charset="0"/>
                        </a:rPr>
                        <a:t>Kodėl jie iš mūsų pirktų?</a:t>
                      </a:r>
                      <a:endParaRPr lang="en-US" sz="1600" b="0" noProof="0" dirty="0">
                        <a:effectLst/>
                        <a:latin typeface="+mn-lt"/>
                        <a:ea typeface="Calibri" panose="020F0502020204030204" pitchFamily="34" charset="0"/>
                        <a:cs typeface="Times New Roman" panose="02020603050405020304" pitchFamily="18" charset="0"/>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tc gridSpan="2">
                  <a:txBody>
                    <a:bodyPr/>
                    <a:lstStyle/>
                    <a:p>
                      <a:pPr algn="ctr"/>
                      <a:r>
                        <a:rPr lang="lt-LT" sz="1600" b="0" noProof="0" dirty="0" smtClean="0">
                          <a:solidFill>
                            <a:srgbClr val="FFFFFF"/>
                          </a:solidFill>
                          <a:effectLst/>
                          <a:latin typeface="+mn-lt"/>
                          <a:ea typeface="Calibri" panose="020F0502020204030204" pitchFamily="34" charset="0"/>
                          <a:cs typeface="Times New Roman" panose="02020603050405020304" pitchFamily="18" charset="0"/>
                        </a:rPr>
                        <a:t>Kodėl jie iš mūsų nepirktų?</a:t>
                      </a:r>
                      <a:endParaRPr lang="en-US" b="0" noProof="0" dirty="0">
                        <a:latin typeface="+mn-lt"/>
                      </a:endParaRPr>
                    </a:p>
                  </a:txBody>
                  <a:tcPr marL="34289" marR="34289" marT="0" marB="0" anchor="ctr">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solidFill>
                      <a:srgbClr val="580D78"/>
                    </a:solidFill>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6"/>
                  </a:ext>
                </a:extLst>
              </a:tr>
              <a:tr h="883733">
                <a:tc gridSpan="3">
                  <a:txBody>
                    <a:bodyPr/>
                    <a:lstStyle/>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en-US" sz="1600" b="0" dirty="0">
                          <a:solidFill>
                            <a:srgbClr val="1071B9"/>
                          </a:solidFill>
                          <a:effectLst/>
                          <a:latin typeface="+mn-lt"/>
                          <a:ea typeface="Calibri" panose="020F0502020204030204" pitchFamily="34" charset="0"/>
                          <a:cs typeface="Times New Roman" panose="02020603050405020304" pitchFamily="18" charset="0"/>
                        </a:rPr>
                        <a:t> </a:t>
                      </a:r>
                      <a:r>
                        <a:rPr lang="lt-LT" sz="1800" kern="1200" dirty="0" smtClean="0">
                          <a:solidFill>
                            <a:schemeClr val="tx1"/>
                          </a:solidFill>
                          <a:effectLst/>
                          <a:latin typeface="+mn-lt"/>
                          <a:ea typeface="+mn-ea"/>
                          <a:cs typeface="+mn-cs"/>
                        </a:rPr>
                        <a:t>Malonumui, kad valgant saldumynus</a:t>
                      </a:r>
                      <a:r>
                        <a:rPr lang="lt-LT" sz="1800" kern="1200" baseline="0" dirty="0" smtClean="0">
                          <a:solidFill>
                            <a:schemeClr val="tx1"/>
                          </a:solidFill>
                          <a:effectLst/>
                          <a:latin typeface="+mn-lt"/>
                          <a:ea typeface="+mn-ea"/>
                          <a:cs typeface="+mn-cs"/>
                        </a:rPr>
                        <a:t>, nesijaustum kaltas. </a:t>
                      </a:r>
                      <a:endParaRPr lang="uk-UA" sz="1600" b="0" dirty="0">
                        <a:effectLst/>
                        <a:latin typeface="+mn-lt"/>
                        <a:ea typeface="Calibri" panose="020F0502020204030204" pitchFamily="34" charset="0"/>
                        <a:cs typeface="Times New Roman" panose="02020603050405020304" pitchFamily="18" charset="0"/>
                      </a:endParaRPr>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tc>
                <a:tc hMerge="1">
                  <a:txBody>
                    <a:bodyPr/>
                    <a:lstStyle/>
                    <a:p>
                      <a:endParaRPr lang="uk-UA"/>
                    </a:p>
                  </a:txBody>
                  <a:tcPr>
                    <a:lnL w="12700" cap="flat" cmpd="sng" algn="ctr">
                      <a:solidFill>
                        <a:srgbClr val="333333"/>
                      </a:solidFill>
                      <a:prstDash val="solid"/>
                      <a:round/>
                      <a:headEnd type="none" w="med" len="med"/>
                      <a:tailEnd type="none" w="med" len="med"/>
                    </a:lnL>
                  </a:tcPr>
                </a:tc>
                <a:tc gridSpan="2">
                  <a:txBody>
                    <a:bodyPr/>
                    <a:lstStyle/>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Jie jau surado kitą</a:t>
                      </a:r>
                      <a:r>
                        <a:rPr lang="lt-LT" sz="1600" b="0" baseline="0" dirty="0" smtClean="0">
                          <a:solidFill>
                            <a:schemeClr val="tx1"/>
                          </a:solidFill>
                          <a:effectLst/>
                          <a:latin typeface="+mn-lt"/>
                          <a:ea typeface="Calibri" panose="020F0502020204030204" pitchFamily="34" charset="0"/>
                          <a:cs typeface="Times New Roman" panose="02020603050405020304" pitchFamily="18" charset="0"/>
                        </a:rPr>
                        <a:t> alternatyvą</a:t>
                      </a:r>
                      <a:endParaRPr lang="uk-UA" sz="1600" b="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Nepatinka skonis</a:t>
                      </a:r>
                      <a:endParaRPr lang="en-US" sz="1600" b="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Brangu</a:t>
                      </a:r>
                      <a:endParaRPr lang="en-US" sz="1600" b="0" dirty="0">
                        <a:solidFill>
                          <a:schemeClr val="tx1"/>
                        </a:solidFill>
                        <a:effectLst/>
                        <a:latin typeface="+mn-lt"/>
                        <a:ea typeface="Calibri" panose="020F0502020204030204" pitchFamily="34" charset="0"/>
                        <a:cs typeface="Times New Roman" panose="02020603050405020304" pitchFamily="18" charset="0"/>
                      </a:endParaRPr>
                    </a:p>
                    <a:p>
                      <a:pPr marL="342900" marR="0" lvl="0" indent="-342900" algn="l">
                        <a:lnSpc>
                          <a:spcPct val="115000"/>
                        </a:lnSpc>
                        <a:spcBef>
                          <a:spcPts val="0"/>
                        </a:spcBef>
                        <a:spcAft>
                          <a:spcPts val="0"/>
                        </a:spcAft>
                        <a:buClr>
                          <a:srgbClr val="DBB4F8"/>
                        </a:buClr>
                        <a:buSzPct val="150000"/>
                        <a:buFont typeface="Symbol" panose="05050102010706020507" pitchFamily="18" charset="2"/>
                        <a:buChar char=""/>
                      </a:pPr>
                      <a:r>
                        <a:rPr lang="lt-LT" sz="1600" b="0" dirty="0" smtClean="0">
                          <a:solidFill>
                            <a:schemeClr val="tx1"/>
                          </a:solidFill>
                          <a:effectLst/>
                          <a:latin typeface="+mn-lt"/>
                          <a:ea typeface="Calibri" panose="020F0502020204030204" pitchFamily="34" charset="0"/>
                          <a:cs typeface="Times New Roman" panose="02020603050405020304" pitchFamily="18" charset="0"/>
                        </a:rPr>
                        <a:t>Nepatogūs platinimo kanalai</a:t>
                      </a:r>
                      <a:endParaRPr lang="en-US" sz="1600" b="0" dirty="0">
                        <a:solidFill>
                          <a:schemeClr val="tx1"/>
                        </a:solidFill>
                        <a:effectLst/>
                        <a:latin typeface="+mn-lt"/>
                        <a:ea typeface="Calibri" panose="020F0502020204030204" pitchFamily="34" charset="0"/>
                        <a:cs typeface="Times New Roman" panose="02020603050405020304" pitchFamily="18" charset="0"/>
                      </a:endParaRPr>
                    </a:p>
                  </a:txBody>
                  <a:tcPr marL="34289" marR="34289" marT="0" marB="0">
                    <a:lnL w="12700" cap="flat" cmpd="sng" algn="ctr">
                      <a:solidFill>
                        <a:srgbClr val="333333"/>
                      </a:solidFill>
                      <a:prstDash val="solid"/>
                      <a:round/>
                      <a:headEnd type="none" w="med" len="med"/>
                      <a:tailEnd type="none" w="med" len="med"/>
                    </a:lnL>
                    <a:lnR w="12700" cap="flat" cmpd="sng" algn="ctr">
                      <a:solidFill>
                        <a:srgbClr val="333333"/>
                      </a:solidFill>
                      <a:prstDash val="solid"/>
                      <a:round/>
                      <a:headEnd type="none" w="med" len="med"/>
                      <a:tailEnd type="none" w="med" len="med"/>
                    </a:lnR>
                    <a:lnT w="12700" cap="flat" cmpd="sng" algn="ctr">
                      <a:solidFill>
                        <a:srgbClr val="333333"/>
                      </a:solidFill>
                      <a:prstDash val="solid"/>
                      <a:round/>
                      <a:headEnd type="none" w="med" len="med"/>
                      <a:tailEnd type="none" w="med" len="med"/>
                    </a:lnT>
                    <a:lnB w="12700" cap="flat" cmpd="sng" algn="ctr">
                      <a:solidFill>
                        <a:srgbClr val="333333"/>
                      </a:solidFill>
                      <a:prstDash val="solid"/>
                      <a:round/>
                      <a:headEnd type="none" w="med" len="med"/>
                      <a:tailEnd type="none" w="med" len="med"/>
                    </a:lnB>
                  </a:tcPr>
                </a:tc>
                <a:tc hMerge="1">
                  <a:txBody>
                    <a:bodyPr/>
                    <a:lstStyle/>
                    <a:p>
                      <a:endParaRPr lang="uk-UA"/>
                    </a:p>
                  </a:txBody>
                  <a:tcPr>
                    <a:lnL w="12700" cap="flat" cmpd="sng" algn="ctr">
                      <a:solidFill>
                        <a:srgbClr val="333333"/>
                      </a:solidFill>
                      <a:prstDash val="solid"/>
                      <a:round/>
                      <a:headEnd type="none" w="med" len="med"/>
                      <a:tailEnd type="none" w="med" len="med"/>
                    </a:lnL>
                  </a:tcPr>
                </a:tc>
                <a:extLst>
                  <a:ext uri="{0D108BD9-81ED-4DB2-BD59-A6C34878D82A}">
                    <a16:rowId xmlns:a16="http://schemas.microsoft.com/office/drawing/2014/main" val="10007"/>
                  </a:ext>
                </a:extLst>
              </a:tr>
            </a:tbl>
          </a:graphicData>
        </a:graphic>
      </p:graphicFrame>
      <p:pic>
        <p:nvPicPr>
          <p:cNvPr id="5" name="Picture 4">
            <a:extLst>
              <a:ext uri="{FF2B5EF4-FFF2-40B4-BE49-F238E27FC236}">
                <a16:creationId xmlns:a16="http://schemas.microsoft.com/office/drawing/2014/main" id="{2DFF9076-A151-E746-8AB4-B0EE60E60E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611" y="1886781"/>
            <a:ext cx="1270000" cy="1270000"/>
          </a:xfrm>
          <a:prstGeom prst="rect">
            <a:avLst/>
          </a:prstGeom>
        </p:spPr>
      </p:pic>
      <p:pic>
        <p:nvPicPr>
          <p:cNvPr id="7" name="Picture 6">
            <a:extLst>
              <a:ext uri="{FF2B5EF4-FFF2-40B4-BE49-F238E27FC236}">
                <a16:creationId xmlns:a16="http://schemas.microsoft.com/office/drawing/2014/main" id="{0FA3F2D3-B462-6E48-B218-6BD5F1778E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Tree>
    <p:extLst>
      <p:ext uri="{BB962C8B-B14F-4D97-AF65-F5344CB8AC3E}">
        <p14:creationId xmlns:p14="http://schemas.microsoft.com/office/powerpoint/2010/main" val="27007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VERSLO IDĖJOS IR RINKOS GALIMYBĖS</a:t>
            </a:r>
            <a:endParaRPr lang="en-US" dirty="0"/>
          </a:p>
        </p:txBody>
      </p:sp>
      <p:sp>
        <p:nvSpPr>
          <p:cNvPr id="3" name="Text Placeholder 2"/>
          <p:cNvSpPr>
            <a:spLocks noGrp="1"/>
          </p:cNvSpPr>
          <p:nvPr>
            <p:ph type="body" idx="1"/>
          </p:nvPr>
        </p:nvSpPr>
        <p:spPr>
          <a:xfrm>
            <a:off x="831850" y="1375747"/>
            <a:ext cx="10515600" cy="1500187"/>
          </a:xfrm>
        </p:spPr>
        <p:txBody>
          <a:bodyPr/>
          <a:lstStyle/>
          <a:p>
            <a:pPr algn="ctr"/>
            <a:r>
              <a:rPr lang="en-US" dirty="0" smtClean="0"/>
              <a:t>1</a:t>
            </a:r>
            <a:r>
              <a:rPr lang="lt-LT" dirty="0" smtClean="0"/>
              <a:t> DALIS</a:t>
            </a:r>
            <a:endParaRPr lang="en-US" dirty="0"/>
          </a:p>
        </p:txBody>
      </p:sp>
    </p:spTree>
    <p:extLst>
      <p:ext uri="{BB962C8B-B14F-4D97-AF65-F5344CB8AC3E}">
        <p14:creationId xmlns:p14="http://schemas.microsoft.com/office/powerpoint/2010/main" val="248557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p:txBody>
          <a:bodyPr/>
          <a:lstStyle/>
          <a:p>
            <a:r>
              <a:rPr lang="lt-LT" dirty="0" smtClean="0"/>
              <a:t>Verslo idėja</a:t>
            </a:r>
            <a:endParaRPr lang="en-US" dirty="0"/>
          </a:p>
        </p:txBody>
      </p:sp>
      <p:sp>
        <p:nvSpPr>
          <p:cNvPr id="6" name="Title 5"/>
          <p:cNvSpPr>
            <a:spLocks noGrp="1"/>
          </p:cNvSpPr>
          <p:nvPr>
            <p:ph type="title"/>
          </p:nvPr>
        </p:nvSpPr>
        <p:spPr>
          <a:xfrm>
            <a:off x="517093" y="376816"/>
            <a:ext cx="11157817" cy="545945"/>
          </a:xfrm>
        </p:spPr>
        <p:txBody>
          <a:bodyPr>
            <a:normAutofit fontScale="90000"/>
          </a:bodyPr>
          <a:lstStyle/>
          <a:p>
            <a:r>
              <a:rPr lang="lt-LT" b="1" dirty="0" smtClean="0"/>
              <a:t>Puiki mintis yra kai</a:t>
            </a:r>
            <a:r>
              <a:rPr lang="en-US" b="1" dirty="0" smtClean="0"/>
              <a:t>:</a:t>
            </a:r>
            <a:endParaRPr lang="en-US" b="1" dirty="0"/>
          </a:p>
        </p:txBody>
      </p:sp>
      <p:sp>
        <p:nvSpPr>
          <p:cNvPr id="11" name="TextBox 10">
            <a:extLst>
              <a:ext uri="{FF2B5EF4-FFF2-40B4-BE49-F238E27FC236}">
                <a16:creationId xmlns:a16="http://schemas.microsoft.com/office/drawing/2014/main" id="{4C3BBBA0-2364-4466-B3F8-C608E7554B92}"/>
              </a:ext>
            </a:extLst>
          </p:cNvPr>
          <p:cNvSpPr txBox="1"/>
          <p:nvPr/>
        </p:nvSpPr>
        <p:spPr>
          <a:xfrm>
            <a:off x="1181499" y="3056454"/>
            <a:ext cx="2426755" cy="420564"/>
          </a:xfrm>
          <a:prstGeom prst="rect">
            <a:avLst/>
          </a:prstGeom>
          <a:noFill/>
        </p:spPr>
        <p:txBody>
          <a:bodyPr wrap="none" rtlCol="0">
            <a:spAutoFit/>
          </a:bodyPr>
          <a:lstStyle/>
          <a:p>
            <a:r>
              <a:rPr lang="lt-LT" sz="2133" dirty="0"/>
              <a:t>g</a:t>
            </a:r>
            <a:r>
              <a:rPr lang="lt-LT" sz="2133" dirty="0" smtClean="0"/>
              <a:t>alima gauti pajamų</a:t>
            </a:r>
            <a:endParaRPr lang="en-US" sz="2133" dirty="0"/>
          </a:p>
        </p:txBody>
      </p:sp>
      <p:sp>
        <p:nvSpPr>
          <p:cNvPr id="13" name="TextBox 12">
            <a:extLst>
              <a:ext uri="{FF2B5EF4-FFF2-40B4-BE49-F238E27FC236}">
                <a16:creationId xmlns:a16="http://schemas.microsoft.com/office/drawing/2014/main" id="{C4314DC6-D984-416D-B5D2-5F2E249C9B1D}"/>
              </a:ext>
            </a:extLst>
          </p:cNvPr>
          <p:cNvSpPr txBox="1"/>
          <p:nvPr/>
        </p:nvSpPr>
        <p:spPr>
          <a:xfrm>
            <a:off x="5270789" y="3022416"/>
            <a:ext cx="2750561" cy="420564"/>
          </a:xfrm>
          <a:prstGeom prst="rect">
            <a:avLst/>
          </a:prstGeom>
          <a:noFill/>
        </p:spPr>
        <p:txBody>
          <a:bodyPr wrap="none" rtlCol="0">
            <a:spAutoFit/>
          </a:bodyPr>
          <a:lstStyle/>
          <a:p>
            <a:r>
              <a:rPr lang="lt-LT" sz="2133" dirty="0" smtClean="0"/>
              <a:t>yra augimo potencialas</a:t>
            </a:r>
            <a:endParaRPr lang="en-US" sz="2133" dirty="0"/>
          </a:p>
        </p:txBody>
      </p:sp>
      <p:pic>
        <p:nvPicPr>
          <p:cNvPr id="1032" name="Picture 8" descr="App Monetization In The Digital Age | Digital Turbine | Digital Turbine">
            <a:extLst>
              <a:ext uri="{FF2B5EF4-FFF2-40B4-BE49-F238E27FC236}">
                <a16:creationId xmlns:a16="http://schemas.microsoft.com/office/drawing/2014/main" id="{5CB5B720-CE4B-47C7-A8F2-2A66A476FC4B}"/>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74077" y="1680633"/>
            <a:ext cx="2641600" cy="13208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s your business model scalable? - cloudchowk">
            <a:extLst>
              <a:ext uri="{FF2B5EF4-FFF2-40B4-BE49-F238E27FC236}">
                <a16:creationId xmlns:a16="http://schemas.microsoft.com/office/drawing/2014/main" id="{E26C6F57-42C2-4E46-9A24-68C8F13DF9D0}"/>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9955" r="19664"/>
          <a:stretch/>
        </p:blipFill>
        <p:spPr bwMode="auto">
          <a:xfrm>
            <a:off x="5181601" y="1517797"/>
            <a:ext cx="2431561" cy="157377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How Restaurants Can Foster Customer Engagement - SpotOn">
            <a:extLst>
              <a:ext uri="{FF2B5EF4-FFF2-40B4-BE49-F238E27FC236}">
                <a16:creationId xmlns:a16="http://schemas.microsoft.com/office/drawing/2014/main" id="{31A106A8-20A3-49CE-87BF-F515CF88B524}"/>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1074077" y="3898901"/>
            <a:ext cx="2804160" cy="175260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C854744B-AF05-41C7-9BE2-788E459A498D}"/>
              </a:ext>
            </a:extLst>
          </p:cNvPr>
          <p:cNvSpPr txBox="1"/>
          <p:nvPr/>
        </p:nvSpPr>
        <p:spPr>
          <a:xfrm>
            <a:off x="959157" y="5838520"/>
            <a:ext cx="3550587" cy="420564"/>
          </a:xfrm>
          <a:prstGeom prst="rect">
            <a:avLst/>
          </a:prstGeom>
          <a:noFill/>
        </p:spPr>
        <p:txBody>
          <a:bodyPr wrap="none" rtlCol="0">
            <a:spAutoFit/>
          </a:bodyPr>
          <a:lstStyle/>
          <a:p>
            <a:r>
              <a:rPr lang="lt-LT" sz="2133" dirty="0" smtClean="0"/>
              <a:t>p</a:t>
            </a:r>
            <a:r>
              <a:rPr lang="lt-LT" sz="2133" dirty="0" smtClean="0"/>
              <a:t>ritraukia suinteresuotas šalis </a:t>
            </a:r>
            <a:endParaRPr lang="en-US" sz="2133" dirty="0"/>
          </a:p>
        </p:txBody>
      </p:sp>
      <p:pic>
        <p:nvPicPr>
          <p:cNvPr id="20" name="Picture 6" descr="4 Effective Tactics to Convert New Customers">
            <a:extLst>
              <a:ext uri="{FF2B5EF4-FFF2-40B4-BE49-F238E27FC236}">
                <a16:creationId xmlns:a16="http://schemas.microsoft.com/office/drawing/2014/main" id="{26EECA6E-F21C-4D52-AAE1-1A6F12F5B63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95551" y="3863536"/>
            <a:ext cx="2628900" cy="175260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0A45DAF0-5B1A-49EF-BE46-03E78315D934}"/>
              </a:ext>
            </a:extLst>
          </p:cNvPr>
          <p:cNvSpPr txBox="1"/>
          <p:nvPr/>
        </p:nvSpPr>
        <p:spPr>
          <a:xfrm>
            <a:off x="9200261" y="5838520"/>
            <a:ext cx="2830583" cy="420564"/>
          </a:xfrm>
          <a:prstGeom prst="rect">
            <a:avLst/>
          </a:prstGeom>
          <a:noFill/>
        </p:spPr>
        <p:txBody>
          <a:bodyPr wrap="none" rtlCol="0">
            <a:spAutoFit/>
          </a:bodyPr>
          <a:lstStyle/>
          <a:p>
            <a:r>
              <a:rPr lang="lt-LT" sz="2133" dirty="0" smtClean="0"/>
              <a:t>yra o</a:t>
            </a:r>
            <a:r>
              <a:rPr lang="lt-LT" sz="2133" dirty="0" smtClean="0"/>
              <a:t>rientuotas į poreikį</a:t>
            </a:r>
            <a:endParaRPr lang="en-US" sz="2133" dirty="0"/>
          </a:p>
        </p:txBody>
      </p:sp>
      <p:pic>
        <p:nvPicPr>
          <p:cNvPr id="22" name="Picture 2" descr="8 Best Customer Service Practices Every Company Should Adopt | CommBox  (BumpYard)">
            <a:extLst>
              <a:ext uri="{FF2B5EF4-FFF2-40B4-BE49-F238E27FC236}">
                <a16:creationId xmlns:a16="http://schemas.microsoft.com/office/drawing/2014/main" id="{390F822A-D8A8-4EF3-8B53-F88276FCF70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37767" y="3786572"/>
            <a:ext cx="3598255" cy="210820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04CC47EF-B44D-4E19-8F05-3009A1DB269C}"/>
              </a:ext>
            </a:extLst>
          </p:cNvPr>
          <p:cNvSpPr txBox="1"/>
          <p:nvPr/>
        </p:nvSpPr>
        <p:spPr>
          <a:xfrm>
            <a:off x="5110601" y="5838520"/>
            <a:ext cx="2652586" cy="420564"/>
          </a:xfrm>
          <a:prstGeom prst="rect">
            <a:avLst/>
          </a:prstGeom>
          <a:noFill/>
        </p:spPr>
        <p:txBody>
          <a:bodyPr wrap="none" rtlCol="0">
            <a:spAutoFit/>
          </a:bodyPr>
          <a:lstStyle/>
          <a:p>
            <a:r>
              <a:rPr lang="lt-LT" sz="2133" dirty="0" smtClean="0"/>
              <a:t>yra vertinamas kliento</a:t>
            </a:r>
            <a:endParaRPr lang="en-US" sz="2133" dirty="0"/>
          </a:p>
        </p:txBody>
      </p:sp>
      <p:sp>
        <p:nvSpPr>
          <p:cNvPr id="24" name="TextBox 23">
            <a:extLst>
              <a:ext uri="{FF2B5EF4-FFF2-40B4-BE49-F238E27FC236}">
                <a16:creationId xmlns:a16="http://schemas.microsoft.com/office/drawing/2014/main" id="{0A1288D9-FE2C-4C9F-9273-06416CF94AEF}"/>
              </a:ext>
            </a:extLst>
          </p:cNvPr>
          <p:cNvSpPr txBox="1"/>
          <p:nvPr/>
        </p:nvSpPr>
        <p:spPr>
          <a:xfrm>
            <a:off x="9261240" y="3001121"/>
            <a:ext cx="2363211" cy="420564"/>
          </a:xfrm>
          <a:prstGeom prst="rect">
            <a:avLst/>
          </a:prstGeom>
          <a:noFill/>
        </p:spPr>
        <p:txBody>
          <a:bodyPr wrap="none" rtlCol="0">
            <a:spAutoFit/>
          </a:bodyPr>
          <a:lstStyle/>
          <a:p>
            <a:r>
              <a:rPr lang="lt-LT" sz="2133" dirty="0" smtClean="0"/>
              <a:t>yra keičiamo dydžio</a:t>
            </a:r>
            <a:endParaRPr lang="en-US" sz="2133" dirty="0"/>
          </a:p>
        </p:txBody>
      </p:sp>
      <p:pic>
        <p:nvPicPr>
          <p:cNvPr id="25" name="Picture 10" descr="Great Questions on Scalability – {Dotnet}.Share(knowledge)">
            <a:extLst>
              <a:ext uri="{FF2B5EF4-FFF2-40B4-BE49-F238E27FC236}">
                <a16:creationId xmlns:a16="http://schemas.microsoft.com/office/drawing/2014/main" id="{8BDEA2FA-62DF-4331-AA56-3290AF196AE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65106" y="1624031"/>
            <a:ext cx="3062111" cy="1126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8992481"/>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32"/>
                                        </p:tgtEl>
                                        <p:attrNameLst>
                                          <p:attrName>style.visibility</p:attrName>
                                        </p:attrNameLst>
                                      </p:cBhvr>
                                      <p:to>
                                        <p:strVal val="visible"/>
                                      </p:to>
                                    </p:set>
                                    <p:anim calcmode="lin" valueType="num">
                                      <p:cBhvr additive="base">
                                        <p:cTn id="11" dur="500" fill="hold"/>
                                        <p:tgtEl>
                                          <p:spTgt spid="1032"/>
                                        </p:tgtEl>
                                        <p:attrNameLst>
                                          <p:attrName>ppt_x</p:attrName>
                                        </p:attrNameLst>
                                      </p:cBhvr>
                                      <p:tavLst>
                                        <p:tav tm="0">
                                          <p:val>
                                            <p:strVal val="#ppt_x"/>
                                          </p:val>
                                        </p:tav>
                                        <p:tav tm="100000">
                                          <p:val>
                                            <p:strVal val="#ppt_x"/>
                                          </p:val>
                                        </p:tav>
                                      </p:tavLst>
                                    </p:anim>
                                    <p:anim calcmode="lin" valueType="num">
                                      <p:cBhvr additive="base">
                                        <p:cTn id="12"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036"/>
                                        </p:tgtEl>
                                        <p:attrNameLst>
                                          <p:attrName>style.visibility</p:attrName>
                                        </p:attrNameLst>
                                      </p:cBhvr>
                                      <p:to>
                                        <p:strVal val="visible"/>
                                      </p:to>
                                    </p:set>
                                    <p:anim calcmode="lin" valueType="num">
                                      <p:cBhvr additive="base">
                                        <p:cTn id="21" dur="500" fill="hold"/>
                                        <p:tgtEl>
                                          <p:spTgt spid="1036"/>
                                        </p:tgtEl>
                                        <p:attrNameLst>
                                          <p:attrName>ppt_x</p:attrName>
                                        </p:attrNameLst>
                                      </p:cBhvr>
                                      <p:tavLst>
                                        <p:tav tm="0">
                                          <p:val>
                                            <p:strVal val="#ppt_x"/>
                                          </p:val>
                                        </p:tav>
                                        <p:tav tm="100000">
                                          <p:val>
                                            <p:strVal val="#ppt_x"/>
                                          </p:val>
                                        </p:tav>
                                      </p:tavLst>
                                    </p:anim>
                                    <p:anim calcmode="lin" valueType="num">
                                      <p:cBhvr additive="base">
                                        <p:cTn id="22" dur="500" fill="hold"/>
                                        <p:tgtEl>
                                          <p:spTgt spid="103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 calcmode="lin" valueType="num">
                                      <p:cBhvr additive="base">
                                        <p:cTn id="47" dur="500" fill="hold"/>
                                        <p:tgtEl>
                                          <p:spTgt spid="22"/>
                                        </p:tgtEl>
                                        <p:attrNameLst>
                                          <p:attrName>ppt_x</p:attrName>
                                        </p:attrNameLst>
                                      </p:cBhvr>
                                      <p:tavLst>
                                        <p:tav tm="0">
                                          <p:val>
                                            <p:strVal val="#ppt_x"/>
                                          </p:val>
                                        </p:tav>
                                        <p:tav tm="100000">
                                          <p:val>
                                            <p:strVal val="#ppt_x"/>
                                          </p:val>
                                        </p:tav>
                                      </p:tavLst>
                                    </p:anim>
                                    <p:anim calcmode="lin" valueType="num">
                                      <p:cBhvr additive="base">
                                        <p:cTn id="48" dur="500" fill="hold"/>
                                        <p:tgtEl>
                                          <p:spTgt spid="2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 calcmode="lin" valueType="num">
                                      <p:cBhvr additive="base">
                                        <p:cTn id="57" dur="500" fill="hold"/>
                                        <p:tgtEl>
                                          <p:spTgt spid="20"/>
                                        </p:tgtEl>
                                        <p:attrNameLst>
                                          <p:attrName>ppt_x</p:attrName>
                                        </p:attrNameLst>
                                      </p:cBhvr>
                                      <p:tavLst>
                                        <p:tav tm="0">
                                          <p:val>
                                            <p:strVal val="#ppt_x"/>
                                          </p:val>
                                        </p:tav>
                                        <p:tav tm="100000">
                                          <p:val>
                                            <p:strVal val="#ppt_x"/>
                                          </p:val>
                                        </p:tav>
                                      </p:tavLst>
                                    </p:anim>
                                    <p:anim calcmode="lin" valueType="num">
                                      <p:cBhvr additive="base">
                                        <p:cTn id="58" dur="500" fill="hold"/>
                                        <p:tgtEl>
                                          <p:spTgt spid="2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 calcmode="lin" valueType="num">
                                      <p:cBhvr additive="base">
                                        <p:cTn id="61" dur="500" fill="hold"/>
                                        <p:tgtEl>
                                          <p:spTgt spid="21"/>
                                        </p:tgtEl>
                                        <p:attrNameLst>
                                          <p:attrName>ppt_x</p:attrName>
                                        </p:attrNameLst>
                                      </p:cBhvr>
                                      <p:tavLst>
                                        <p:tav tm="0">
                                          <p:val>
                                            <p:strVal val="#ppt_x"/>
                                          </p:val>
                                        </p:tav>
                                        <p:tav tm="100000">
                                          <p:val>
                                            <p:strVal val="#ppt_x"/>
                                          </p:val>
                                        </p:tav>
                                      </p:tavLst>
                                    </p:anim>
                                    <p:anim calcmode="lin" valueType="num">
                                      <p:cBhvr additive="base">
                                        <p:cTn id="6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9" grpId="0"/>
      <p:bldP spid="21"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p:txBody>
          <a:bodyPr/>
          <a:lstStyle/>
          <a:p>
            <a:r>
              <a:rPr lang="lt-LT" dirty="0" smtClean="0"/>
              <a:t>Verslo idėja</a:t>
            </a:r>
            <a:endParaRPr lang="en-US" dirty="0"/>
          </a:p>
        </p:txBody>
      </p:sp>
      <p:sp>
        <p:nvSpPr>
          <p:cNvPr id="6" name="Title 5"/>
          <p:cNvSpPr>
            <a:spLocks noGrp="1"/>
          </p:cNvSpPr>
          <p:nvPr>
            <p:ph type="title"/>
          </p:nvPr>
        </p:nvSpPr>
        <p:spPr>
          <a:xfrm>
            <a:off x="517093" y="376816"/>
            <a:ext cx="11157817" cy="545945"/>
          </a:xfrm>
        </p:spPr>
        <p:txBody>
          <a:bodyPr>
            <a:normAutofit fontScale="90000"/>
          </a:bodyPr>
          <a:lstStyle/>
          <a:p>
            <a:r>
              <a:rPr lang="lt-LT" b="1" dirty="0" smtClean="0"/>
              <a:t>Puiki mintis yra:</a:t>
            </a:r>
            <a:endParaRPr lang="en-US" b="1" dirty="0"/>
          </a:p>
        </p:txBody>
      </p:sp>
      <p:pic>
        <p:nvPicPr>
          <p:cNvPr id="16" name="Picture 2" descr="Image result for brand essence">
            <a:extLst>
              <a:ext uri="{FF2B5EF4-FFF2-40B4-BE49-F238E27FC236}">
                <a16:creationId xmlns:a16="http://schemas.microsoft.com/office/drawing/2014/main" id="{CC01004C-A6AF-440A-9477-6FC9B8661FB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4525" y="1905001"/>
            <a:ext cx="5822951" cy="3638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4259587"/>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2"/>
          </p:nvPr>
        </p:nvSpPr>
        <p:spPr/>
        <p:txBody>
          <a:bodyPr/>
          <a:lstStyle/>
          <a:p>
            <a:r>
              <a:rPr lang="lt-LT" dirty="0" smtClean="0"/>
              <a:t>Verslo idėja</a:t>
            </a:r>
            <a:endParaRPr lang="en-US" dirty="0"/>
          </a:p>
        </p:txBody>
      </p:sp>
      <p:sp>
        <p:nvSpPr>
          <p:cNvPr id="6" name="Title 5"/>
          <p:cNvSpPr>
            <a:spLocks noGrp="1"/>
          </p:cNvSpPr>
          <p:nvPr>
            <p:ph type="title"/>
          </p:nvPr>
        </p:nvSpPr>
        <p:spPr>
          <a:xfrm>
            <a:off x="517093" y="376816"/>
            <a:ext cx="11157817" cy="545945"/>
          </a:xfrm>
        </p:spPr>
        <p:txBody>
          <a:bodyPr>
            <a:normAutofit fontScale="90000"/>
          </a:bodyPr>
          <a:lstStyle/>
          <a:p>
            <a:r>
              <a:rPr lang="lt-LT" b="1" dirty="0" smtClean="0"/>
              <a:t>Puiki mintis yra:</a:t>
            </a:r>
            <a:endParaRPr lang="en-US" b="1" dirty="0"/>
          </a:p>
        </p:txBody>
      </p:sp>
      <p:pic>
        <p:nvPicPr>
          <p:cNvPr id="2052" name="Picture 4" descr="Relevant To The Motions To Dismiss Filed In SEC v. Cohen &amp; Baros - FCPA  Professor">
            <a:extLst>
              <a:ext uri="{FF2B5EF4-FFF2-40B4-BE49-F238E27FC236}">
                <a16:creationId xmlns:a16="http://schemas.microsoft.com/office/drawing/2014/main" id="{82B317D9-A635-4A10-95E0-8EC536239D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5576" y="2209800"/>
            <a:ext cx="5713107" cy="2768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AB08077-D7D1-426F-A66F-6964E25C9F72}"/>
              </a:ext>
            </a:extLst>
          </p:cNvPr>
          <p:cNvSpPr txBox="1"/>
          <p:nvPr/>
        </p:nvSpPr>
        <p:spPr>
          <a:xfrm>
            <a:off x="5425731" y="5156201"/>
            <a:ext cx="1023165" cy="461665"/>
          </a:xfrm>
          <a:prstGeom prst="rect">
            <a:avLst/>
          </a:prstGeom>
          <a:noFill/>
        </p:spPr>
        <p:txBody>
          <a:bodyPr wrap="none" rtlCol="0">
            <a:spAutoFit/>
          </a:bodyPr>
          <a:lstStyle/>
          <a:p>
            <a:r>
              <a:rPr lang="lt-LT" sz="2400" dirty="0" smtClean="0"/>
              <a:t>aktuali</a:t>
            </a:r>
            <a:endParaRPr lang="en-US" sz="2400" dirty="0"/>
          </a:p>
        </p:txBody>
      </p:sp>
    </p:spTree>
    <p:extLst>
      <p:ext uri="{BB962C8B-B14F-4D97-AF65-F5344CB8AC3E}">
        <p14:creationId xmlns:p14="http://schemas.microsoft.com/office/powerpoint/2010/main" val="788237565"/>
      </p:ext>
    </p:extLst>
  </p:cSld>
  <p:clrMapOvr>
    <a:masterClrMapping/>
  </p:clrMapOvr>
  <mc:AlternateContent xmlns:mc="http://schemas.openxmlformats.org/markup-compatibility/2006" xmlns:p14="http://schemas.microsoft.com/office/powerpoint/2010/main">
    <mc:Choice Requires="p14">
      <p:transition spd="slow">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A6B62AF-B46B-4C09-A51D-312977E916F7}"/>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smtClean="0">
                <a:solidFill>
                  <a:schemeClr val="tx1"/>
                </a:solidFill>
              </a:rPr>
              <a:t>Apibrėžkite savo verslo idėją ir koncepciją</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Jūsų verslo IDĖJA:</a:t>
            </a:r>
            <a:endParaRPr lang="en-US" dirty="0">
              <a:solidFill>
                <a:schemeClr val="tx1"/>
              </a:solidFill>
            </a:endParaRPr>
          </a:p>
        </p:txBody>
      </p:sp>
      <p:sp>
        <p:nvSpPr>
          <p:cNvPr id="4" name="TextBox 3">
            <a:extLst>
              <a:ext uri="{FF2B5EF4-FFF2-40B4-BE49-F238E27FC236}">
                <a16:creationId xmlns:a16="http://schemas.microsoft.com/office/drawing/2014/main" id="{21A72A72-2F4C-4CCD-9437-045772B4CE0C}"/>
              </a:ext>
            </a:extLst>
          </p:cNvPr>
          <p:cNvSpPr txBox="1"/>
          <p:nvPr/>
        </p:nvSpPr>
        <p:spPr>
          <a:xfrm>
            <a:off x="10756582" y="192150"/>
            <a:ext cx="1189749" cy="369332"/>
          </a:xfrm>
          <a:prstGeom prst="rect">
            <a:avLst/>
          </a:prstGeom>
          <a:noFill/>
        </p:spPr>
        <p:txBody>
          <a:bodyPr wrap="none" rtlCol="0">
            <a:spAutoFit/>
          </a:bodyPr>
          <a:lstStyle/>
          <a:p>
            <a:r>
              <a:rPr lang="lt-LT" dirty="0" smtClean="0"/>
              <a:t>Šablonas </a:t>
            </a:r>
            <a:r>
              <a:rPr lang="en-US" dirty="0" smtClean="0"/>
              <a:t>1</a:t>
            </a:r>
            <a:endParaRPr lang="en-US" dirty="0"/>
          </a:p>
        </p:txBody>
      </p:sp>
      <p:sp>
        <p:nvSpPr>
          <p:cNvPr id="6" name="TextBox 5">
            <a:extLst>
              <a:ext uri="{FF2B5EF4-FFF2-40B4-BE49-F238E27FC236}">
                <a16:creationId xmlns:a16="http://schemas.microsoft.com/office/drawing/2014/main" id="{ABF9D334-7DCE-4CA2-B361-8E1D56C7EF50}"/>
              </a:ext>
            </a:extLst>
          </p:cNvPr>
          <p:cNvSpPr txBox="1"/>
          <p:nvPr/>
        </p:nvSpPr>
        <p:spPr>
          <a:xfrm>
            <a:off x="517093" y="1392573"/>
            <a:ext cx="4910255" cy="553998"/>
          </a:xfrm>
          <a:prstGeom prst="rect">
            <a:avLst/>
          </a:prstGeom>
          <a:noFill/>
        </p:spPr>
        <p:txBody>
          <a:bodyPr wrap="none" rtlCol="0">
            <a:spAutoFit/>
          </a:bodyPr>
          <a:lstStyle/>
          <a:p>
            <a:r>
              <a:rPr lang="lt-LT" dirty="0"/>
              <a:t>1. </a:t>
            </a:r>
            <a:r>
              <a:rPr lang="lt-LT" dirty="0" smtClean="0"/>
              <a:t>Verslo galimybės</a:t>
            </a:r>
            <a:endParaRPr lang="en-US" dirty="0" smtClean="0"/>
          </a:p>
          <a:p>
            <a:r>
              <a:rPr lang="lt-LT" sz="1200" dirty="0" smtClean="0"/>
              <a:t>Kokią problemą sprendžiate? Kokius iššūkius ir skausmus išspręsite klientui?</a:t>
            </a:r>
            <a:endParaRPr lang="en-US" sz="1200" dirty="0"/>
          </a:p>
        </p:txBody>
      </p:sp>
      <p:sp>
        <p:nvSpPr>
          <p:cNvPr id="7" name="TextBox 6">
            <a:extLst>
              <a:ext uri="{FF2B5EF4-FFF2-40B4-BE49-F238E27FC236}">
                <a16:creationId xmlns:a16="http://schemas.microsoft.com/office/drawing/2014/main" id="{BE7547BF-58FE-4C99-B137-F28935F96410}"/>
              </a:ext>
            </a:extLst>
          </p:cNvPr>
          <p:cNvSpPr txBox="1"/>
          <p:nvPr/>
        </p:nvSpPr>
        <p:spPr>
          <a:xfrm>
            <a:off x="517093" y="2080470"/>
            <a:ext cx="11042936"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200" dirty="0" smtClean="0"/>
              <a:t>Įkelkite savo tekstą čia</a:t>
            </a:r>
            <a:endParaRPr lang="en-US" sz="1200" dirty="0"/>
          </a:p>
          <a:p>
            <a:endParaRPr lang="lt-LT" dirty="0"/>
          </a:p>
          <a:p>
            <a:endParaRPr lang="lt-LT" dirty="0"/>
          </a:p>
          <a:p>
            <a:endParaRPr lang="lt-LT" dirty="0"/>
          </a:p>
          <a:p>
            <a:endParaRPr lang="lt-LT" dirty="0"/>
          </a:p>
          <a:p>
            <a:endParaRPr lang="en-US" dirty="0"/>
          </a:p>
        </p:txBody>
      </p:sp>
      <p:sp>
        <p:nvSpPr>
          <p:cNvPr id="8" name="TextBox 7">
            <a:extLst>
              <a:ext uri="{FF2B5EF4-FFF2-40B4-BE49-F238E27FC236}">
                <a16:creationId xmlns:a16="http://schemas.microsoft.com/office/drawing/2014/main" id="{9D4E55A2-11C8-4D41-AA8F-1E0B8D55D240}"/>
              </a:ext>
            </a:extLst>
          </p:cNvPr>
          <p:cNvSpPr txBox="1"/>
          <p:nvPr/>
        </p:nvSpPr>
        <p:spPr>
          <a:xfrm>
            <a:off x="517092" y="3883935"/>
            <a:ext cx="3863494" cy="553998"/>
          </a:xfrm>
          <a:prstGeom prst="rect">
            <a:avLst/>
          </a:prstGeom>
          <a:noFill/>
        </p:spPr>
        <p:txBody>
          <a:bodyPr wrap="none" rtlCol="0">
            <a:spAutoFit/>
          </a:bodyPr>
          <a:lstStyle/>
          <a:p>
            <a:r>
              <a:rPr lang="en-US" dirty="0"/>
              <a:t>2. </a:t>
            </a:r>
            <a:r>
              <a:rPr lang="lt-LT" dirty="0" smtClean="0"/>
              <a:t>Jūsų komanda</a:t>
            </a:r>
            <a:endParaRPr lang="en-US" dirty="0"/>
          </a:p>
          <a:p>
            <a:r>
              <a:rPr lang="lt-LT" sz="1200" dirty="0" smtClean="0"/>
              <a:t>Kas yra įtraukti į šią idėją? Kas yra jūsų komandoje ir kodėl?</a:t>
            </a:r>
            <a:endParaRPr lang="en-US" sz="1200" dirty="0"/>
          </a:p>
        </p:txBody>
      </p:sp>
      <p:sp>
        <p:nvSpPr>
          <p:cNvPr id="9" name="TextBox 8">
            <a:extLst>
              <a:ext uri="{FF2B5EF4-FFF2-40B4-BE49-F238E27FC236}">
                <a16:creationId xmlns:a16="http://schemas.microsoft.com/office/drawing/2014/main" id="{4E3D1279-0F20-4C75-A4CE-741F0AAD4844}"/>
              </a:ext>
            </a:extLst>
          </p:cNvPr>
          <p:cNvSpPr txBox="1"/>
          <p:nvPr/>
        </p:nvSpPr>
        <p:spPr>
          <a:xfrm>
            <a:off x="517092" y="4634430"/>
            <a:ext cx="4625359"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200" dirty="0"/>
              <a:t>Įkelkite savo tekstą čia</a:t>
            </a:r>
            <a:endParaRPr lang="en-US" sz="1200" dirty="0"/>
          </a:p>
          <a:p>
            <a:endParaRPr lang="lt-LT" dirty="0"/>
          </a:p>
          <a:p>
            <a:endParaRPr lang="lt-LT" dirty="0"/>
          </a:p>
          <a:p>
            <a:endParaRPr lang="lt-LT" dirty="0"/>
          </a:p>
          <a:p>
            <a:endParaRPr lang="lt-LT" dirty="0"/>
          </a:p>
          <a:p>
            <a:endParaRPr lang="en-US" dirty="0"/>
          </a:p>
        </p:txBody>
      </p:sp>
      <p:sp>
        <p:nvSpPr>
          <p:cNvPr id="10" name="TextBox 9">
            <a:extLst>
              <a:ext uri="{FF2B5EF4-FFF2-40B4-BE49-F238E27FC236}">
                <a16:creationId xmlns:a16="http://schemas.microsoft.com/office/drawing/2014/main" id="{29505AF1-B577-43D9-B9CA-28DD2D3B0880}"/>
              </a:ext>
            </a:extLst>
          </p:cNvPr>
          <p:cNvSpPr txBox="1"/>
          <p:nvPr/>
        </p:nvSpPr>
        <p:spPr>
          <a:xfrm>
            <a:off x="5694498" y="3911447"/>
            <a:ext cx="4476803" cy="553998"/>
          </a:xfrm>
          <a:prstGeom prst="rect">
            <a:avLst/>
          </a:prstGeom>
          <a:noFill/>
        </p:spPr>
        <p:txBody>
          <a:bodyPr wrap="none" rtlCol="0">
            <a:spAutoFit/>
          </a:bodyPr>
          <a:lstStyle/>
          <a:p>
            <a:r>
              <a:rPr lang="en-US" dirty="0"/>
              <a:t>3. </a:t>
            </a:r>
            <a:r>
              <a:rPr lang="lt-LT" dirty="0" smtClean="0"/>
              <a:t>Verslo šerdis</a:t>
            </a:r>
            <a:endParaRPr lang="en-US" dirty="0"/>
          </a:p>
          <a:p>
            <a:r>
              <a:rPr lang="lt-LT" sz="1200" dirty="0" smtClean="0"/>
              <a:t>Papasakokite, kokia yra jūsų pagrindinė veikla? Ką darys jūsų verslas?</a:t>
            </a:r>
            <a:endParaRPr lang="en-US" sz="1200" dirty="0"/>
          </a:p>
        </p:txBody>
      </p:sp>
      <p:sp>
        <p:nvSpPr>
          <p:cNvPr id="11" name="TextBox 10">
            <a:extLst>
              <a:ext uri="{FF2B5EF4-FFF2-40B4-BE49-F238E27FC236}">
                <a16:creationId xmlns:a16="http://schemas.microsoft.com/office/drawing/2014/main" id="{642CD2D1-B0F8-423D-8FB5-31D657B7B17F}"/>
              </a:ext>
            </a:extLst>
          </p:cNvPr>
          <p:cNvSpPr txBox="1"/>
          <p:nvPr/>
        </p:nvSpPr>
        <p:spPr>
          <a:xfrm>
            <a:off x="5694498" y="4634430"/>
            <a:ext cx="5865531"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200" dirty="0"/>
              <a:t>Įkelkite savo tekstą čia</a:t>
            </a:r>
            <a:endParaRPr lang="en-US" sz="1200" dirty="0"/>
          </a:p>
          <a:p>
            <a:endParaRPr lang="lt-LT" dirty="0"/>
          </a:p>
          <a:p>
            <a:endParaRPr lang="lt-LT" dirty="0"/>
          </a:p>
          <a:p>
            <a:endParaRPr lang="lt-LT" dirty="0"/>
          </a:p>
          <a:p>
            <a:endParaRPr lang="lt-LT" dirty="0"/>
          </a:p>
          <a:p>
            <a:endParaRPr lang="en-US" dirty="0"/>
          </a:p>
        </p:txBody>
      </p:sp>
    </p:spTree>
    <p:extLst>
      <p:ext uri="{BB962C8B-B14F-4D97-AF65-F5344CB8AC3E}">
        <p14:creationId xmlns:p14="http://schemas.microsoft.com/office/powerpoint/2010/main" val="394844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006A9B8-2D06-4A37-B022-D62FF0B1FC1B}"/>
              </a:ext>
            </a:extLst>
          </p:cNvPr>
          <p:cNvSpPr/>
          <p:nvPr/>
        </p:nvSpPr>
        <p:spPr>
          <a:xfrm>
            <a:off x="0" y="0"/>
            <a:ext cx="12192000" cy="686708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smtClean="0">
                <a:solidFill>
                  <a:schemeClr val="tx1"/>
                </a:solidFill>
              </a:rPr>
              <a:t>Apibrėžkite potencialią savo verslo rinką</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sp>
        <p:nvSpPr>
          <p:cNvPr id="4" name="TextBox 3">
            <a:extLst>
              <a:ext uri="{FF2B5EF4-FFF2-40B4-BE49-F238E27FC236}">
                <a16:creationId xmlns:a16="http://schemas.microsoft.com/office/drawing/2014/main" id="{21A72A72-2F4C-4CCD-9437-045772B4CE0C}"/>
              </a:ext>
            </a:extLst>
          </p:cNvPr>
          <p:cNvSpPr txBox="1"/>
          <p:nvPr/>
        </p:nvSpPr>
        <p:spPr>
          <a:xfrm>
            <a:off x="10622359" y="280456"/>
            <a:ext cx="1189749" cy="369332"/>
          </a:xfrm>
          <a:prstGeom prst="rect">
            <a:avLst/>
          </a:prstGeom>
          <a:noFill/>
        </p:spPr>
        <p:txBody>
          <a:bodyPr wrap="none" rtlCol="0">
            <a:spAutoFit/>
          </a:bodyPr>
          <a:lstStyle/>
          <a:p>
            <a:r>
              <a:rPr lang="lt-LT" dirty="0" smtClean="0"/>
              <a:t>Šablonas</a:t>
            </a:r>
            <a:r>
              <a:rPr lang="en-US" dirty="0" smtClean="0"/>
              <a:t> </a:t>
            </a:r>
            <a:r>
              <a:rPr lang="en-US" dirty="0"/>
              <a:t>2</a:t>
            </a:r>
          </a:p>
        </p:txBody>
      </p:sp>
      <p:sp>
        <p:nvSpPr>
          <p:cNvPr id="7" name="TextBox 6">
            <a:extLst>
              <a:ext uri="{FF2B5EF4-FFF2-40B4-BE49-F238E27FC236}">
                <a16:creationId xmlns:a16="http://schemas.microsoft.com/office/drawing/2014/main" id="{31F24CB0-C05E-4AEB-8CAB-B139D0F211B6}"/>
              </a:ext>
            </a:extLst>
          </p:cNvPr>
          <p:cNvSpPr txBox="1"/>
          <p:nvPr/>
        </p:nvSpPr>
        <p:spPr>
          <a:xfrm>
            <a:off x="3150852" y="1930243"/>
            <a:ext cx="1276350" cy="323165"/>
          </a:xfrm>
          <a:prstGeom prst="rect">
            <a:avLst/>
          </a:prstGeom>
          <a:noFill/>
        </p:spPr>
        <p:txBody>
          <a:bodyPr>
            <a:spAutoFit/>
          </a:bodyPr>
          <a:lstStyle/>
          <a:p>
            <a:pPr algn="r" defTabSz="685800">
              <a:defRPr/>
            </a:pPr>
            <a:r>
              <a:rPr lang="lt-LT" sz="1500" dirty="0">
                <a:solidFill>
                  <a:prstClr val="white"/>
                </a:solidFill>
                <a:latin typeface="Helvetica Neue"/>
                <a:cs typeface="Arial" panose="020B0604020202020204" pitchFamily="34" charset="0"/>
              </a:rPr>
              <a:t>???</a:t>
            </a:r>
            <a:endParaRPr lang="en-US" sz="1500" dirty="0">
              <a:solidFill>
                <a:prstClr val="white"/>
              </a:solidFill>
              <a:latin typeface="Helvetica Neue"/>
              <a:cs typeface="Arial" panose="020B0604020202020204" pitchFamily="34" charset="0"/>
            </a:endParaRPr>
          </a:p>
        </p:txBody>
      </p:sp>
      <p:sp>
        <p:nvSpPr>
          <p:cNvPr id="8" name="TextBox 7">
            <a:extLst>
              <a:ext uri="{FF2B5EF4-FFF2-40B4-BE49-F238E27FC236}">
                <a16:creationId xmlns:a16="http://schemas.microsoft.com/office/drawing/2014/main" id="{5A115C8F-6108-4357-A43F-775542B2CBEA}"/>
              </a:ext>
            </a:extLst>
          </p:cNvPr>
          <p:cNvSpPr txBox="1"/>
          <p:nvPr/>
        </p:nvSpPr>
        <p:spPr>
          <a:xfrm>
            <a:off x="3160377" y="2577943"/>
            <a:ext cx="1276350" cy="323165"/>
          </a:xfrm>
          <a:prstGeom prst="rect">
            <a:avLst/>
          </a:prstGeom>
          <a:noFill/>
        </p:spPr>
        <p:txBody>
          <a:bodyPr>
            <a:spAutoFit/>
          </a:bodyPr>
          <a:lstStyle/>
          <a:p>
            <a:pPr algn="r" defTabSz="685800">
              <a:defRPr/>
            </a:pPr>
            <a:r>
              <a:rPr lang="lt-LT" sz="1500" dirty="0">
                <a:solidFill>
                  <a:prstClr val="white"/>
                </a:solidFill>
                <a:latin typeface="Helvetica Neue"/>
                <a:cs typeface="Arial" panose="020B0604020202020204" pitchFamily="34" charset="0"/>
              </a:rPr>
              <a:t>???</a:t>
            </a:r>
            <a:endParaRPr lang="en-US" sz="1500" dirty="0">
              <a:solidFill>
                <a:prstClr val="white"/>
              </a:solidFill>
              <a:latin typeface="Helvetica Neue"/>
              <a:cs typeface="Arial" panose="020B0604020202020204" pitchFamily="34" charset="0"/>
            </a:endParaRPr>
          </a:p>
        </p:txBody>
      </p:sp>
      <p:sp>
        <p:nvSpPr>
          <p:cNvPr id="14" name="TextBox 13">
            <a:extLst>
              <a:ext uri="{FF2B5EF4-FFF2-40B4-BE49-F238E27FC236}">
                <a16:creationId xmlns:a16="http://schemas.microsoft.com/office/drawing/2014/main" id="{4D0BC454-CD04-40BE-963F-75686214AF06}"/>
              </a:ext>
            </a:extLst>
          </p:cNvPr>
          <p:cNvSpPr txBox="1"/>
          <p:nvPr/>
        </p:nvSpPr>
        <p:spPr>
          <a:xfrm>
            <a:off x="517093" y="1392573"/>
            <a:ext cx="5832430" cy="553998"/>
          </a:xfrm>
          <a:prstGeom prst="rect">
            <a:avLst/>
          </a:prstGeom>
          <a:noFill/>
        </p:spPr>
        <p:txBody>
          <a:bodyPr wrap="none" rtlCol="0">
            <a:spAutoFit/>
          </a:bodyPr>
          <a:lstStyle/>
          <a:p>
            <a:r>
              <a:rPr lang="en-US" dirty="0"/>
              <a:t>4. </a:t>
            </a:r>
            <a:r>
              <a:rPr lang="lt-LT" dirty="0" smtClean="0"/>
              <a:t>Pramonės analizė</a:t>
            </a:r>
            <a:endParaRPr lang="en-US" dirty="0"/>
          </a:p>
          <a:p>
            <a:r>
              <a:rPr lang="lt-LT" sz="1200" dirty="0" smtClean="0"/>
              <a:t>Kas yra jūsų konkurentai? Kokie yra pagrindiniai veiksniai, susiję su sėkme jūsų pramonėje?</a:t>
            </a:r>
            <a:endParaRPr lang="en-US" sz="1200" dirty="0"/>
          </a:p>
        </p:txBody>
      </p:sp>
      <p:sp>
        <p:nvSpPr>
          <p:cNvPr id="15" name="TextBox 14">
            <a:extLst>
              <a:ext uri="{FF2B5EF4-FFF2-40B4-BE49-F238E27FC236}">
                <a16:creationId xmlns:a16="http://schemas.microsoft.com/office/drawing/2014/main" id="{38382587-7B5F-496F-82BC-DF4080594D8E}"/>
              </a:ext>
            </a:extLst>
          </p:cNvPr>
          <p:cNvSpPr txBox="1"/>
          <p:nvPr/>
        </p:nvSpPr>
        <p:spPr>
          <a:xfrm>
            <a:off x="517093" y="2080470"/>
            <a:ext cx="11042936"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200" dirty="0"/>
              <a:t>Įkelkite savo tekstą čia</a:t>
            </a:r>
            <a:endParaRPr lang="en-US" sz="1200" dirty="0"/>
          </a:p>
          <a:p>
            <a:endParaRPr lang="lt-LT" dirty="0"/>
          </a:p>
          <a:p>
            <a:endParaRPr lang="lt-LT" dirty="0"/>
          </a:p>
          <a:p>
            <a:endParaRPr lang="lt-LT" dirty="0"/>
          </a:p>
          <a:p>
            <a:endParaRPr lang="lt-LT" dirty="0"/>
          </a:p>
          <a:p>
            <a:endParaRPr lang="en-US" dirty="0"/>
          </a:p>
        </p:txBody>
      </p:sp>
      <p:sp>
        <p:nvSpPr>
          <p:cNvPr id="16" name="TextBox 15">
            <a:extLst>
              <a:ext uri="{FF2B5EF4-FFF2-40B4-BE49-F238E27FC236}">
                <a16:creationId xmlns:a16="http://schemas.microsoft.com/office/drawing/2014/main" id="{4C6FAFF5-722F-47BA-ACB6-131CC75309E0}"/>
              </a:ext>
            </a:extLst>
          </p:cNvPr>
          <p:cNvSpPr txBox="1"/>
          <p:nvPr/>
        </p:nvSpPr>
        <p:spPr>
          <a:xfrm>
            <a:off x="517091" y="3862718"/>
            <a:ext cx="11042936" cy="553998"/>
          </a:xfrm>
          <a:prstGeom prst="rect">
            <a:avLst/>
          </a:prstGeom>
          <a:noFill/>
        </p:spPr>
        <p:txBody>
          <a:bodyPr wrap="square" rtlCol="0">
            <a:spAutoFit/>
          </a:bodyPr>
          <a:lstStyle/>
          <a:p>
            <a:r>
              <a:rPr lang="en-US" dirty="0"/>
              <a:t>5. </a:t>
            </a:r>
            <a:r>
              <a:rPr lang="lt-LT" dirty="0" smtClean="0"/>
              <a:t>Tikslinė rinka</a:t>
            </a:r>
            <a:endParaRPr lang="en-US" dirty="0"/>
          </a:p>
          <a:p>
            <a:r>
              <a:rPr lang="lt-LT" sz="1200" dirty="0" smtClean="0"/>
              <a:t>Į kokius klientus orientuojatės? Kas yra jūsų tiksliniai segmentai ir idealūs klientai? Kokio dydžio yra rinka? (žr. patarimus kitame puslapyje)</a:t>
            </a:r>
            <a:endParaRPr lang="en-US" sz="1200" dirty="0"/>
          </a:p>
        </p:txBody>
      </p:sp>
      <p:sp>
        <p:nvSpPr>
          <p:cNvPr id="17" name="TextBox 16">
            <a:extLst>
              <a:ext uri="{FF2B5EF4-FFF2-40B4-BE49-F238E27FC236}">
                <a16:creationId xmlns:a16="http://schemas.microsoft.com/office/drawing/2014/main" id="{2A49241A-7AAF-446E-B5AA-3361383CB06D}"/>
              </a:ext>
            </a:extLst>
          </p:cNvPr>
          <p:cNvSpPr txBox="1"/>
          <p:nvPr/>
        </p:nvSpPr>
        <p:spPr>
          <a:xfrm>
            <a:off x="517092" y="4604241"/>
            <a:ext cx="11042935" cy="16619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1200" dirty="0"/>
              <a:t>Įkelkite savo tekstą čia</a:t>
            </a:r>
            <a:endParaRPr lang="en-US" sz="1200" dirty="0"/>
          </a:p>
          <a:p>
            <a:endParaRPr lang="lt-LT" dirty="0"/>
          </a:p>
          <a:p>
            <a:endParaRPr lang="lt-LT" dirty="0"/>
          </a:p>
          <a:p>
            <a:endParaRPr lang="lt-LT" dirty="0"/>
          </a:p>
          <a:p>
            <a:endParaRPr lang="lt-LT" dirty="0"/>
          </a:p>
          <a:p>
            <a:endParaRPr lang="en-US" dirty="0"/>
          </a:p>
        </p:txBody>
      </p:sp>
    </p:spTree>
    <p:extLst>
      <p:ext uri="{BB962C8B-B14F-4D97-AF65-F5344CB8AC3E}">
        <p14:creationId xmlns:p14="http://schemas.microsoft.com/office/powerpoint/2010/main" val="230190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lt-LT" dirty="0">
                <a:solidFill>
                  <a:schemeClr val="tx1"/>
                </a:solidFill>
              </a:rPr>
              <a:t>Apibrėžkite potencialią savo verslo rinką</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Rinkos potencialas</a:t>
            </a:r>
            <a:endParaRPr lang="en-US" dirty="0">
              <a:solidFill>
                <a:schemeClr val="tx1"/>
              </a:solidFill>
            </a:endParaRPr>
          </a:p>
        </p:txBody>
      </p:sp>
      <p:sp>
        <p:nvSpPr>
          <p:cNvPr id="4" name="TextBox 3">
            <a:extLst>
              <a:ext uri="{FF2B5EF4-FFF2-40B4-BE49-F238E27FC236}">
                <a16:creationId xmlns:a16="http://schemas.microsoft.com/office/drawing/2014/main" id="{21A72A72-2F4C-4CCD-9437-045772B4CE0C}"/>
              </a:ext>
            </a:extLst>
          </p:cNvPr>
          <p:cNvSpPr txBox="1"/>
          <p:nvPr/>
        </p:nvSpPr>
        <p:spPr>
          <a:xfrm>
            <a:off x="9948945" y="304807"/>
            <a:ext cx="2033827" cy="369332"/>
          </a:xfrm>
          <a:prstGeom prst="rect">
            <a:avLst/>
          </a:prstGeom>
          <a:noFill/>
        </p:spPr>
        <p:txBody>
          <a:bodyPr wrap="none" rtlCol="0">
            <a:spAutoFit/>
          </a:bodyPr>
          <a:lstStyle/>
          <a:p>
            <a:r>
              <a:rPr lang="lt-LT" dirty="0" smtClean="0"/>
              <a:t>Pagalbinė medžiaga</a:t>
            </a:r>
            <a:endParaRPr lang="en-US" dirty="0"/>
          </a:p>
        </p:txBody>
      </p:sp>
      <p:sp>
        <p:nvSpPr>
          <p:cNvPr id="14" name="Content Placeholder 2">
            <a:extLst>
              <a:ext uri="{FF2B5EF4-FFF2-40B4-BE49-F238E27FC236}">
                <a16:creationId xmlns:a16="http://schemas.microsoft.com/office/drawing/2014/main" id="{71A43A8C-1901-4EBD-83BD-04AB1B519F90}"/>
              </a:ext>
            </a:extLst>
          </p:cNvPr>
          <p:cNvSpPr txBox="1">
            <a:spLocks/>
          </p:cNvSpPr>
          <p:nvPr/>
        </p:nvSpPr>
        <p:spPr>
          <a:xfrm>
            <a:off x="1540592" y="1667695"/>
            <a:ext cx="8618398" cy="5058160"/>
          </a:xfrm>
          <a:prstGeom prst="rect">
            <a:avLst/>
          </a:prstGeom>
        </p:spPr>
        <p:txBody>
          <a:bodyPr lIns="68580" tIns="34290" rIns="68580" bIns="34290" numCol="2"/>
          <a:lstStyle>
            <a:lvl1pPr marL="228600" indent="-228600" algn="l" defTabSz="914400" rtl="0" eaLnBrk="1" latinLnBrk="0" hangingPunct="1">
              <a:lnSpc>
                <a:spcPct val="90000"/>
              </a:lnSpc>
              <a:spcBef>
                <a:spcPts val="1000"/>
              </a:spcBef>
              <a:buClr>
                <a:srgbClr val="3080A2"/>
              </a:buClr>
              <a:buSzPct val="70000"/>
              <a:buFont typeface="LucidaGrande" panose="020B06000405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0" defTabSz="685800">
              <a:lnSpc>
                <a:spcPct val="100000"/>
              </a:lnSpc>
              <a:spcBef>
                <a:spcPts val="750"/>
              </a:spcBef>
              <a:buClr>
                <a:srgbClr val="DBB4F8"/>
              </a:buClr>
              <a:buSzPct val="150000"/>
              <a:buNone/>
              <a:defRPr/>
            </a:pPr>
            <a:r>
              <a:rPr lang="lt-LT" sz="1500" dirty="0" smtClean="0">
                <a:solidFill>
                  <a:srgbClr val="424242"/>
                </a:solidFill>
                <a:latin typeface="Helvetica Neue"/>
              </a:rPr>
              <a:t>Ištirkite savo rinkos potencialą atlikdami tinkamus namų darbus: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Ieškokite</a:t>
            </a:r>
            <a:r>
              <a:rPr lang="en-US" sz="1500" dirty="0" smtClean="0">
                <a:solidFill>
                  <a:srgbClr val="424242"/>
                </a:solidFill>
                <a:latin typeface="Helvetica Neue"/>
              </a:rPr>
              <a:t> </a:t>
            </a:r>
            <a:r>
              <a:rPr lang="en-US" sz="1500" dirty="0">
                <a:solidFill>
                  <a:srgbClr val="424242"/>
                </a:solidFill>
                <a:latin typeface="Helvetica Neue"/>
              </a:rPr>
              <a:t>„google“ </a:t>
            </a:r>
            <a:r>
              <a:rPr lang="lt-LT" sz="1500" dirty="0" smtClean="0">
                <a:solidFill>
                  <a:srgbClr val="424242"/>
                </a:solidFill>
                <a:latin typeface="Helvetica Neue"/>
              </a:rPr>
              <a:t>informacijos apie savo pramonės šaką ir jos tendencijas;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Ieškokite prekybos asociacijų ir statistinių ataskaitų;</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Peržiūrėkite naujausias naujienas ir pramonės leidinius;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Patikrinkite valstybės ataskaitas ir statistikos skyrių</a:t>
            </a:r>
            <a:r>
              <a:rPr lang="en-US" sz="1500" dirty="0" smtClean="0">
                <a:solidFill>
                  <a:srgbClr val="424242"/>
                </a:solidFill>
                <a:latin typeface="Helvetica Neue"/>
              </a:rPr>
              <a:t>;</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Peržiūrėkite prekybos katalogus;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Patikrinkite konkurentų įmonių ataskaitas;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Ištirkite konkurentų įmonių svetaines;</a:t>
            </a:r>
            <a:endParaRPr lang="en-US" sz="1500" dirty="0">
              <a:solidFill>
                <a:srgbClr val="424242"/>
              </a:solidFill>
              <a:latin typeface="Helvetica Neue"/>
            </a:endParaRPr>
          </a:p>
          <a:p>
            <a:pPr marL="457200" indent="-285750" defTabSz="685800">
              <a:lnSpc>
                <a:spcPct val="100000"/>
              </a:lnSpc>
              <a:spcBef>
                <a:spcPts val="750"/>
              </a:spcBef>
              <a:buClr>
                <a:srgbClr val="DBB4F8"/>
              </a:buClr>
              <a:buSzPct val="150000"/>
              <a:buFontTx/>
              <a:buChar char="-"/>
              <a:defRPr/>
            </a:pPr>
            <a:r>
              <a:rPr lang="lt-LT" sz="1500" dirty="0" smtClean="0">
                <a:solidFill>
                  <a:srgbClr val="424242"/>
                </a:solidFill>
                <a:latin typeface="Helvetica Neue"/>
              </a:rPr>
              <a:t>Ištirkite skirtingų įmonių elgesį socialiniuose tinkluose;</a:t>
            </a:r>
            <a:endParaRPr lang="en-US" sz="1500" dirty="0">
              <a:solidFill>
                <a:srgbClr val="424242"/>
              </a:solidFill>
              <a:latin typeface="Helvetica Neue"/>
            </a:endParaRPr>
          </a:p>
        </p:txBody>
      </p:sp>
      <p:pic>
        <p:nvPicPr>
          <p:cNvPr id="1026" name="Picture 2" descr="Image result for investigate">
            <a:extLst>
              <a:ext uri="{FF2B5EF4-FFF2-40B4-BE49-F238E27FC236}">
                <a16:creationId xmlns:a16="http://schemas.microsoft.com/office/drawing/2014/main" id="{CF9C9B95-AE81-4AFE-8274-48F6DED094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286" y="1385408"/>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795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fade">
                                      <p:cBhvr>
                                        <p:cTn id="27" dur="500"/>
                                        <p:tgtEl>
                                          <p:spTgt spid="1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xEl>
                                              <p:pRg st="5" end="5"/>
                                            </p:txEl>
                                          </p:spTgt>
                                        </p:tgtEl>
                                        <p:attrNameLst>
                                          <p:attrName>style.visibility</p:attrName>
                                        </p:attrNameLst>
                                      </p:cBhvr>
                                      <p:to>
                                        <p:strVal val="visible"/>
                                      </p:to>
                                    </p:set>
                                    <p:animEffect transition="in" filter="fade">
                                      <p:cBhvr>
                                        <p:cTn id="32" dur="500"/>
                                        <p:tgtEl>
                                          <p:spTgt spid="1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xEl>
                                              <p:pRg st="6" end="6"/>
                                            </p:txEl>
                                          </p:spTgt>
                                        </p:tgtEl>
                                        <p:attrNameLst>
                                          <p:attrName>style.visibility</p:attrName>
                                        </p:attrNameLst>
                                      </p:cBhvr>
                                      <p:to>
                                        <p:strVal val="visible"/>
                                      </p:to>
                                    </p:set>
                                    <p:animEffect transition="in" filter="fade">
                                      <p:cBhvr>
                                        <p:cTn id="37" dur="500"/>
                                        <p:tgtEl>
                                          <p:spTgt spid="1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xEl>
                                              <p:pRg st="7" end="7"/>
                                            </p:txEl>
                                          </p:spTgt>
                                        </p:tgtEl>
                                        <p:attrNameLst>
                                          <p:attrName>style.visibility</p:attrName>
                                        </p:attrNameLst>
                                      </p:cBhvr>
                                      <p:to>
                                        <p:strVal val="visible"/>
                                      </p:to>
                                    </p:set>
                                    <p:animEffect transition="in" filter="fade">
                                      <p:cBhvr>
                                        <p:cTn id="42" dur="500"/>
                                        <p:tgtEl>
                                          <p:spTgt spid="1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4">
                                            <p:txEl>
                                              <p:pRg st="8" end="8"/>
                                            </p:txEl>
                                          </p:spTgt>
                                        </p:tgtEl>
                                        <p:attrNameLst>
                                          <p:attrName>style.visibility</p:attrName>
                                        </p:attrNameLst>
                                      </p:cBhvr>
                                      <p:to>
                                        <p:strVal val="visible"/>
                                      </p:to>
                                    </p:set>
                                    <p:animEffect transition="in" filter="fade">
                                      <p:cBhvr>
                                        <p:cTn id="47"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6BB5312-1647-48FF-9FE3-F5EEAF022842}"/>
              </a:ext>
            </a:extLst>
          </p:cNvPr>
          <p:cNvSpPr/>
          <p:nvPr/>
        </p:nvSpPr>
        <p:spPr>
          <a:xfrm>
            <a:off x="0" y="0"/>
            <a:ext cx="12192000" cy="68670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B99D599-052F-4B5C-9119-35E498D033F8}"/>
              </a:ext>
            </a:extLst>
          </p:cNvPr>
          <p:cNvSpPr>
            <a:spLocks noGrp="1"/>
          </p:cNvSpPr>
          <p:nvPr>
            <p:ph type="body" sz="half" idx="2"/>
          </p:nvPr>
        </p:nvSpPr>
        <p:spPr/>
        <p:txBody>
          <a:bodyPr/>
          <a:lstStyle/>
          <a:p>
            <a:r>
              <a:rPr lang="en-US" dirty="0">
                <a:solidFill>
                  <a:schemeClr val="tx1"/>
                </a:solidFill>
              </a:rPr>
              <a:t>MULATE CUT&amp;GO </a:t>
            </a:r>
            <a:r>
              <a:rPr lang="lt-LT" dirty="0" smtClean="0">
                <a:solidFill>
                  <a:schemeClr val="tx1"/>
                </a:solidFill>
              </a:rPr>
              <a:t>ŠOKOLADAI</a:t>
            </a:r>
            <a:r>
              <a:rPr lang="en-US" dirty="0" smtClean="0">
                <a:solidFill>
                  <a:schemeClr val="tx1"/>
                </a:solidFill>
              </a:rPr>
              <a:t> </a:t>
            </a:r>
            <a:r>
              <a:rPr lang="lt-LT" dirty="0" smtClean="0">
                <a:solidFill>
                  <a:schemeClr val="tx1"/>
                </a:solidFill>
              </a:rPr>
              <a:t>SU</a:t>
            </a:r>
            <a:r>
              <a:rPr lang="en-US" dirty="0" smtClean="0">
                <a:solidFill>
                  <a:schemeClr val="tx1"/>
                </a:solidFill>
              </a:rPr>
              <a:t> </a:t>
            </a:r>
            <a:r>
              <a:rPr lang="lt-LT" dirty="0" smtClean="0">
                <a:solidFill>
                  <a:schemeClr val="tx1"/>
                </a:solidFill>
              </a:rPr>
              <a:t>VIDUTINĖS GRANDINĖS TRIGLICERIDAIS</a:t>
            </a:r>
            <a:endParaRPr lang="en-US" dirty="0">
              <a:solidFill>
                <a:schemeClr val="tx1"/>
              </a:solidFill>
            </a:endParaRPr>
          </a:p>
        </p:txBody>
      </p:sp>
      <p:sp>
        <p:nvSpPr>
          <p:cNvPr id="3" name="Title 2">
            <a:extLst>
              <a:ext uri="{FF2B5EF4-FFF2-40B4-BE49-F238E27FC236}">
                <a16:creationId xmlns:a16="http://schemas.microsoft.com/office/drawing/2014/main" id="{49AC1607-DBCD-48FC-A713-89760ECA1336}"/>
              </a:ext>
            </a:extLst>
          </p:cNvPr>
          <p:cNvSpPr>
            <a:spLocks noGrp="1"/>
          </p:cNvSpPr>
          <p:nvPr>
            <p:ph type="title"/>
          </p:nvPr>
        </p:nvSpPr>
        <p:spPr/>
        <p:txBody>
          <a:bodyPr>
            <a:normAutofit fontScale="90000"/>
          </a:bodyPr>
          <a:lstStyle/>
          <a:p>
            <a:r>
              <a:rPr lang="lt-LT" dirty="0" smtClean="0">
                <a:solidFill>
                  <a:schemeClr val="tx1"/>
                </a:solidFill>
              </a:rPr>
              <a:t>Jūsų verslo IDĖJA:</a:t>
            </a:r>
            <a:endParaRPr lang="en-US" dirty="0">
              <a:solidFill>
                <a:schemeClr val="tx1"/>
              </a:solidFill>
            </a:endParaRPr>
          </a:p>
        </p:txBody>
      </p:sp>
      <p:sp>
        <p:nvSpPr>
          <p:cNvPr id="7" name="TextBox 6">
            <a:extLst>
              <a:ext uri="{FF2B5EF4-FFF2-40B4-BE49-F238E27FC236}">
                <a16:creationId xmlns:a16="http://schemas.microsoft.com/office/drawing/2014/main" id="{7101EA55-8CE0-497B-BAA8-C5ED1D25187C}"/>
              </a:ext>
            </a:extLst>
          </p:cNvPr>
          <p:cNvSpPr txBox="1"/>
          <p:nvPr/>
        </p:nvSpPr>
        <p:spPr>
          <a:xfrm>
            <a:off x="517092" y="2080469"/>
            <a:ext cx="11042936"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Mulate CUT&amp;GO </a:t>
            </a:r>
            <a:r>
              <a:rPr lang="lt-LT" dirty="0" smtClean="0"/>
              <a:t>išspręs šias klientų problemas – svorio reguliavimą, kaltės jausmą dėl saldumynų valgymo, sunkumą pasiekti ketozę, sunkumą surinkti riebalus mityboje, siaurą sveikų keto/mažai angliavandenių saldumynų įvairovę ir apribojimus valgyti saldumynus dėl dietos.</a:t>
            </a:r>
            <a:endParaRPr lang="en-US" dirty="0"/>
          </a:p>
          <a:p>
            <a:endParaRPr lang="en-US" dirty="0"/>
          </a:p>
          <a:p>
            <a:r>
              <a:rPr lang="en-US" dirty="0"/>
              <a:t>Mulate CUT&amp;GO </a:t>
            </a:r>
            <a:r>
              <a:rPr lang="lt-LT" dirty="0" smtClean="0"/>
              <a:t>išspręs įmonės problemas, nes medžiagos yra perkamos didžiulėmi</a:t>
            </a:r>
            <a:r>
              <a:rPr lang="lt-LT" dirty="0" smtClean="0"/>
              <a:t>s sumomis už geresnę kainą, todėl visada yra perteklius. Tai lemia naujų produktų paiešką, kad medžiagos nebūtų pasibaigusio galiojimo arba išmetamos. </a:t>
            </a:r>
            <a:endParaRPr lang="en-US" dirty="0"/>
          </a:p>
        </p:txBody>
      </p:sp>
      <p:sp>
        <p:nvSpPr>
          <p:cNvPr id="8" name="TextBox 7">
            <a:extLst>
              <a:ext uri="{FF2B5EF4-FFF2-40B4-BE49-F238E27FC236}">
                <a16:creationId xmlns:a16="http://schemas.microsoft.com/office/drawing/2014/main" id="{3F0B189A-8D5A-40AC-99ED-9819ACCE6185}"/>
              </a:ext>
            </a:extLst>
          </p:cNvPr>
          <p:cNvSpPr txBox="1"/>
          <p:nvPr/>
        </p:nvSpPr>
        <p:spPr>
          <a:xfrm>
            <a:off x="517092" y="4105615"/>
            <a:ext cx="3927101" cy="553998"/>
          </a:xfrm>
          <a:prstGeom prst="rect">
            <a:avLst/>
          </a:prstGeom>
          <a:noFill/>
        </p:spPr>
        <p:txBody>
          <a:bodyPr wrap="none" rtlCol="0">
            <a:spAutoFit/>
          </a:bodyPr>
          <a:lstStyle/>
          <a:p>
            <a:r>
              <a:rPr lang="en-US" dirty="0"/>
              <a:t>2. </a:t>
            </a:r>
            <a:r>
              <a:rPr lang="lt-LT" dirty="0" smtClean="0"/>
              <a:t>Jūsų komanda</a:t>
            </a:r>
            <a:endParaRPr lang="en-US" dirty="0"/>
          </a:p>
          <a:p>
            <a:r>
              <a:rPr lang="lt-LT" sz="1200" dirty="0"/>
              <a:t>Kas yra įtraukti į šią idėją? Kas yra jūsų komandoje ir kodėl?</a:t>
            </a:r>
            <a:endParaRPr lang="en-US" sz="1200" dirty="0"/>
          </a:p>
        </p:txBody>
      </p:sp>
      <p:sp>
        <p:nvSpPr>
          <p:cNvPr id="9" name="TextBox 8">
            <a:extLst>
              <a:ext uri="{FF2B5EF4-FFF2-40B4-BE49-F238E27FC236}">
                <a16:creationId xmlns:a16="http://schemas.microsoft.com/office/drawing/2014/main" id="{957ABDDA-9DE6-4907-BA6F-BD87D928CD17}"/>
              </a:ext>
            </a:extLst>
          </p:cNvPr>
          <p:cNvSpPr txBox="1"/>
          <p:nvPr/>
        </p:nvSpPr>
        <p:spPr>
          <a:xfrm>
            <a:off x="517092" y="4634430"/>
            <a:ext cx="4625359" cy="160043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sz="2000" dirty="0" smtClean="0">
                <a:solidFill>
                  <a:schemeClr val="tx1"/>
                </a:solidFill>
              </a:rPr>
              <a:t>Mitybos specialistai, technologai, pardavim</a:t>
            </a:r>
            <a:r>
              <a:rPr lang="lt-LT" sz="2000" dirty="0" smtClean="0">
                <a:solidFill>
                  <a:schemeClr val="tx1"/>
                </a:solidFill>
              </a:rPr>
              <a:t>ų ir gamybos komandos, nuomonės formuotojai, dizaineriai, pakuočių gamintojai. </a:t>
            </a:r>
            <a:endParaRPr lang="en-US" dirty="0"/>
          </a:p>
          <a:p>
            <a:endParaRPr lang="en-US" dirty="0"/>
          </a:p>
        </p:txBody>
      </p:sp>
      <p:sp>
        <p:nvSpPr>
          <p:cNvPr id="10" name="TextBox 9">
            <a:extLst>
              <a:ext uri="{FF2B5EF4-FFF2-40B4-BE49-F238E27FC236}">
                <a16:creationId xmlns:a16="http://schemas.microsoft.com/office/drawing/2014/main" id="{79973B86-8506-4AAE-B360-1F6D3FDE3FC1}"/>
              </a:ext>
            </a:extLst>
          </p:cNvPr>
          <p:cNvSpPr txBox="1"/>
          <p:nvPr/>
        </p:nvSpPr>
        <p:spPr>
          <a:xfrm>
            <a:off x="5694498" y="4119272"/>
            <a:ext cx="4476803" cy="553998"/>
          </a:xfrm>
          <a:prstGeom prst="rect">
            <a:avLst/>
          </a:prstGeom>
          <a:noFill/>
        </p:spPr>
        <p:txBody>
          <a:bodyPr wrap="none" rtlCol="0">
            <a:spAutoFit/>
          </a:bodyPr>
          <a:lstStyle/>
          <a:p>
            <a:r>
              <a:rPr lang="en-US" dirty="0"/>
              <a:t>3. </a:t>
            </a:r>
            <a:r>
              <a:rPr lang="lt-LT" dirty="0" smtClean="0"/>
              <a:t>Verslo šerdis</a:t>
            </a:r>
            <a:endParaRPr lang="en-US" dirty="0"/>
          </a:p>
          <a:p>
            <a:r>
              <a:rPr lang="lt-LT" sz="1200" dirty="0"/>
              <a:t>Papasakokite, kokia yra jūsų pagrindinė veikla? Ką darys jūsų verslas?</a:t>
            </a:r>
            <a:endParaRPr lang="en-US" sz="1200" dirty="0"/>
          </a:p>
        </p:txBody>
      </p:sp>
      <p:sp>
        <p:nvSpPr>
          <p:cNvPr id="11" name="TextBox 10">
            <a:extLst>
              <a:ext uri="{FF2B5EF4-FFF2-40B4-BE49-F238E27FC236}">
                <a16:creationId xmlns:a16="http://schemas.microsoft.com/office/drawing/2014/main" id="{66E94D14-EA64-4704-B7FB-D1C8C971096C}"/>
              </a:ext>
            </a:extLst>
          </p:cNvPr>
          <p:cNvSpPr txBox="1"/>
          <p:nvPr/>
        </p:nvSpPr>
        <p:spPr>
          <a:xfrm>
            <a:off x="5631069" y="4636635"/>
            <a:ext cx="5865531"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lt-LT" dirty="0" smtClean="0"/>
              <a:t>Šokolado be kaltės gamyba su vidutinės grandinės trigliceridais.</a:t>
            </a:r>
            <a:endParaRPr lang="en-US" dirty="0"/>
          </a:p>
          <a:p>
            <a:endParaRPr lang="en-US" dirty="0"/>
          </a:p>
          <a:p>
            <a:endParaRPr lang="en-US" dirty="0"/>
          </a:p>
        </p:txBody>
      </p:sp>
      <p:sp>
        <p:nvSpPr>
          <p:cNvPr id="12" name="TextBox 11">
            <a:extLst>
              <a:ext uri="{FF2B5EF4-FFF2-40B4-BE49-F238E27FC236}">
                <a16:creationId xmlns:a16="http://schemas.microsoft.com/office/drawing/2014/main" id="{6706F871-7B73-4808-BA0E-95EF0FAA53CF}"/>
              </a:ext>
            </a:extLst>
          </p:cNvPr>
          <p:cNvSpPr txBox="1"/>
          <p:nvPr/>
        </p:nvSpPr>
        <p:spPr>
          <a:xfrm>
            <a:off x="517093" y="1392573"/>
            <a:ext cx="4910255" cy="553998"/>
          </a:xfrm>
          <a:prstGeom prst="rect">
            <a:avLst/>
          </a:prstGeom>
          <a:noFill/>
        </p:spPr>
        <p:txBody>
          <a:bodyPr wrap="none" rtlCol="0">
            <a:spAutoFit/>
          </a:bodyPr>
          <a:lstStyle/>
          <a:p>
            <a:r>
              <a:rPr lang="lt-LT" dirty="0"/>
              <a:t>1. </a:t>
            </a:r>
            <a:r>
              <a:rPr lang="lt-LT" dirty="0" smtClean="0"/>
              <a:t>Verslo galimybės</a:t>
            </a:r>
            <a:endParaRPr lang="en-US" dirty="0"/>
          </a:p>
          <a:p>
            <a:r>
              <a:rPr lang="lt-LT" sz="1200" dirty="0"/>
              <a:t>Kokią problemą sprendžiate? Kokius iššūkius ir skausmus išspręsite klientui?</a:t>
            </a:r>
            <a:endParaRPr lang="en-US" sz="1200" dirty="0"/>
          </a:p>
        </p:txBody>
      </p:sp>
      <p:pic>
        <p:nvPicPr>
          <p:cNvPr id="5" name="Picture 4">
            <a:extLst>
              <a:ext uri="{FF2B5EF4-FFF2-40B4-BE49-F238E27FC236}">
                <a16:creationId xmlns:a16="http://schemas.microsoft.com/office/drawing/2014/main" id="{8419EE62-0DC6-3249-B8D7-6B92D3C8E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09452" y="335385"/>
            <a:ext cx="1524003" cy="587376"/>
          </a:xfrm>
          <a:prstGeom prst="rect">
            <a:avLst/>
          </a:prstGeom>
        </p:spPr>
      </p:pic>
      <p:sp>
        <p:nvSpPr>
          <p:cNvPr id="14" name="TextBox 13">
            <a:extLst>
              <a:ext uri="{FF2B5EF4-FFF2-40B4-BE49-F238E27FC236}">
                <a16:creationId xmlns:a16="http://schemas.microsoft.com/office/drawing/2014/main" id="{012D99A7-0062-4B31-977A-8E971C95D705}"/>
              </a:ext>
            </a:extLst>
          </p:cNvPr>
          <p:cNvSpPr txBox="1"/>
          <p:nvPr/>
        </p:nvSpPr>
        <p:spPr>
          <a:xfrm>
            <a:off x="5513340" y="6469397"/>
            <a:ext cx="1216295" cy="369332"/>
          </a:xfrm>
          <a:prstGeom prst="rect">
            <a:avLst/>
          </a:prstGeom>
          <a:noFill/>
        </p:spPr>
        <p:txBody>
          <a:bodyPr wrap="none" rtlCol="0">
            <a:spAutoFit/>
          </a:bodyPr>
          <a:lstStyle/>
          <a:p>
            <a:r>
              <a:rPr lang="en-US" b="1" dirty="0" smtClean="0"/>
              <a:t>1</a:t>
            </a:r>
            <a:r>
              <a:rPr lang="lt-LT" b="1" dirty="0" smtClean="0"/>
              <a:t> pavyzdys</a:t>
            </a:r>
            <a:endParaRPr lang="en-US" b="1" dirty="0"/>
          </a:p>
        </p:txBody>
      </p:sp>
    </p:spTree>
    <p:extLst>
      <p:ext uri="{BB962C8B-B14F-4D97-AF65-F5344CB8AC3E}">
        <p14:creationId xmlns:p14="http://schemas.microsoft.com/office/powerpoint/2010/main" val="1369481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8457</TotalTime>
  <Words>1696</Words>
  <Application>Microsoft Office PowerPoint</Application>
  <PresentationFormat>Widescreen</PresentationFormat>
  <Paragraphs>234</Paragraphs>
  <Slides>16</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Helvetica Neue</vt:lpstr>
      <vt:lpstr>LucidaGrande</vt:lpstr>
      <vt:lpstr>Roboto</vt:lpstr>
      <vt:lpstr>Symbol</vt:lpstr>
      <vt:lpstr>Source Sans Pro</vt:lpstr>
      <vt:lpstr>Times New Roman</vt:lpstr>
      <vt:lpstr>Office Theme</vt:lpstr>
      <vt:lpstr>PowerPoint Presentation</vt:lpstr>
      <vt:lpstr>VERSLO IDĖJOS IR RINKOS GALIMYBĖS</vt:lpstr>
      <vt:lpstr>Puiki mintis yra kai:</vt:lpstr>
      <vt:lpstr>Puiki mintis yra:</vt:lpstr>
      <vt:lpstr>Puiki mintis yra:</vt:lpstr>
      <vt:lpstr>Jūsų verslo IDĖJA:</vt:lpstr>
      <vt:lpstr>Rinkos potencialas</vt:lpstr>
      <vt:lpstr>Rinkos potencialas</vt:lpstr>
      <vt:lpstr>Jūsų verslo IDĖJA:</vt:lpstr>
      <vt:lpstr>Rinkos potencialas</vt:lpstr>
      <vt:lpstr>Rinkos potencialas</vt:lpstr>
      <vt:lpstr>Rinkos potencialas</vt:lpstr>
      <vt:lpstr>Rinkos potencialas</vt:lpstr>
      <vt:lpstr>Tikslinis klientas</vt:lpstr>
      <vt:lpstr>Tikslinis klientas</vt:lpstr>
      <vt:lpstr>Tikslinis klientas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Ugnius Savickas</dc:creator>
  <cp:lastModifiedBy>Vaida</cp:lastModifiedBy>
  <cp:revision>172</cp:revision>
  <dcterms:created xsi:type="dcterms:W3CDTF">2021-01-11T05:09:33Z</dcterms:created>
  <dcterms:modified xsi:type="dcterms:W3CDTF">2022-01-04T21:13:40Z</dcterms:modified>
</cp:coreProperties>
</file>